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275" r:id="rId3"/>
    <p:sldId id="257" r:id="rId4"/>
    <p:sldId id="263" r:id="rId5"/>
    <p:sldId id="264" r:id="rId6"/>
    <p:sldId id="272" r:id="rId7"/>
    <p:sldId id="273" r:id="rId8"/>
    <p:sldId id="274" r:id="rId9"/>
    <p:sldId id="258" r:id="rId10"/>
    <p:sldId id="276" r:id="rId11"/>
    <p:sldId id="319" r:id="rId12"/>
    <p:sldId id="265" r:id="rId13"/>
    <p:sldId id="266" r:id="rId14"/>
    <p:sldId id="261" r:id="rId15"/>
    <p:sldId id="285" r:id="rId16"/>
    <p:sldId id="281" r:id="rId17"/>
    <p:sldId id="286" r:id="rId18"/>
    <p:sldId id="287" r:id="rId19"/>
    <p:sldId id="271" r:id="rId20"/>
    <p:sldId id="288" r:id="rId21"/>
    <p:sldId id="289" r:id="rId22"/>
    <p:sldId id="290" r:id="rId23"/>
    <p:sldId id="291" r:id="rId24"/>
    <p:sldId id="301" r:id="rId25"/>
    <p:sldId id="304" r:id="rId26"/>
    <p:sldId id="293" r:id="rId27"/>
    <p:sldId id="329" r:id="rId28"/>
    <p:sldId id="324" r:id="rId29"/>
    <p:sldId id="282" r:id="rId30"/>
    <p:sldId id="322" r:id="rId31"/>
    <p:sldId id="321" r:id="rId32"/>
    <p:sldId id="320" r:id="rId33"/>
    <p:sldId id="284" r:id="rId34"/>
    <p:sldId id="325" r:id="rId35"/>
    <p:sldId id="260" r:id="rId36"/>
    <p:sldId id="306" r:id="rId37"/>
    <p:sldId id="305" r:id="rId38"/>
    <p:sldId id="296" r:id="rId39"/>
    <p:sldId id="307" r:id="rId40"/>
    <p:sldId id="309" r:id="rId41"/>
    <p:sldId id="308" r:id="rId42"/>
    <p:sldId id="299" r:id="rId43"/>
    <p:sldId id="300" r:id="rId44"/>
    <p:sldId id="295" r:id="rId45"/>
    <p:sldId id="312" r:id="rId46"/>
    <p:sldId id="313" r:id="rId47"/>
    <p:sldId id="314" r:id="rId48"/>
    <p:sldId id="262" r:id="rId49"/>
    <p:sldId id="297" r:id="rId50"/>
    <p:sldId id="315" r:id="rId51"/>
    <p:sldId id="316" r:id="rId52"/>
    <p:sldId id="328" r:id="rId53"/>
    <p:sldId id="327" r:id="rId54"/>
    <p:sldId id="26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161" autoAdjust="0"/>
  </p:normalViewPr>
  <p:slideViewPr>
    <p:cSldViewPr snapToGrid="0">
      <p:cViewPr varScale="1">
        <p:scale>
          <a:sx n="63" d="100"/>
          <a:sy n="63" d="100"/>
        </p:scale>
        <p:origin x="72" y="389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FBC2D-92E2-40EF-9922-50E254D5F086}" type="datetimeFigureOut">
              <a:rPr lang="fr-FR" smtClean="0"/>
              <a:t>04/04/2025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EE811-6080-4F99-929E-C286B74145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4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Registro : Outil RH en ligne </a:t>
            </a:r>
          </a:p>
          <a:p>
            <a:r>
              <a:rPr lang="fr-FR" dirty="0"/>
              <a:t>Sur lequel </a:t>
            </a:r>
          </a:p>
          <a:p>
            <a:r>
              <a:rPr lang="fr-FR" dirty="0"/>
              <a:t>CCO m’a proposé de travailler</a:t>
            </a:r>
          </a:p>
          <a:p>
            <a:endParaRPr lang="fr-FR" dirty="0"/>
          </a:p>
          <a:p>
            <a:r>
              <a:rPr lang="fr-FR" dirty="0"/>
              <a:t>Avant rapide présentation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6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130D9-BB16-4F51-EA9C-7F94F66B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DC0194-99A3-E1D6-FAB5-ADFB57B0C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1B5B9-AD9A-F2E1-9E11-96F6A99C5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L'environnement technique de notre projet sera aligné sur celui mis en place par CCO pour l'ensemble de ses projets,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Visual Studio Code</a:t>
            </a:r>
            <a:r>
              <a:rPr lang="fr-F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(VS Code) est utilisé comme environnement de développement intégré (IDE) principal pour le codage.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Symfony</a:t>
            </a:r>
            <a:r>
              <a:rPr lang="fr-FR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est choisi comme framework PHP pour le développement backend. </a:t>
            </a:r>
            <a:endParaRPr lang="fr-FR" sz="3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React</a:t>
            </a:r>
            <a:r>
              <a:rPr lang="fr-FR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pour la création des pages et composants frontend.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36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Dépendances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Composer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pour les PHP côté backend. Il permet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d'installer et de mettre à jour facilement les packages PHP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nécessaires au projet.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Yarn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pour gérer JavaScript côté frontend. Il offre des performances optimisées pour le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téléchargement et l'installation des packages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MySQL</a:t>
            </a:r>
            <a:r>
              <a:rPr lang="fr-FR" sz="18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Workbench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est utilisé comme outil de gestion et de conception de la base de données. </a:t>
            </a:r>
            <a:endParaRPr lang="fr-FR" sz="1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Tailwind</a:t>
            </a:r>
            <a:r>
              <a:rPr lang="fr-FR" sz="18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CSS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est utilisé pour la mise en forme CSS. </a:t>
            </a:r>
            <a:endParaRPr lang="fr-FR" sz="3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8D537E-EB44-42C7-0249-EB55D8C0B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36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F428-A14A-BB09-E735-65DCFFED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3A8333-D9BF-33B3-4959-0C0A8167F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C19807-A225-020D-3320-BD77D755A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CCO a structure de projet  : définie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Toutes les actions du logiciel sont liées à des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Affichage, mise à jour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Hiérarchie des rôles + Attribut IsGranted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FC681D-EED0-68C3-ABF4-D3B89AF51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454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b="1" dirty="0"/>
              <a:t>Inspiré</a:t>
            </a:r>
            <a:r>
              <a:rPr lang="fr-FR" dirty="0"/>
              <a:t> des demandes antérieures</a:t>
            </a:r>
          </a:p>
          <a:p>
            <a:r>
              <a:rPr lang="fr-FR" b="0" i="0" dirty="0">
                <a:effectLst/>
                <a:latin typeface="fkGroteskNeue"/>
              </a:rPr>
              <a:t>Enterprise Resource Planning - Progiciel de Gestion Intégré</a:t>
            </a:r>
            <a:endParaRPr lang="fr-FR" dirty="0"/>
          </a:p>
          <a:p>
            <a:endParaRPr lang="fr-FR" dirty="0"/>
          </a:p>
          <a:p>
            <a:r>
              <a:rPr lang="fr-FR" dirty="0"/>
              <a:t>3 Doc </a:t>
            </a:r>
            <a:r>
              <a:rPr lang="fr-FR" b="1" dirty="0"/>
              <a:t>RUP</a:t>
            </a:r>
            <a:r>
              <a:rPr lang="fr-FR" dirty="0"/>
              <a:t> + </a:t>
            </a:r>
            <a:r>
              <a:rPr lang="fr-FR" b="1" dirty="0"/>
              <a:t>Stagiaires</a:t>
            </a:r>
            <a:r>
              <a:rPr lang="fr-FR" dirty="0"/>
              <a:t>  + Volontaires : Salariés  + Contrats</a:t>
            </a:r>
          </a:p>
          <a:p>
            <a:r>
              <a:rPr lang="fr-FR" dirty="0"/>
              <a:t>Tâches répétitives liées à chaque salarié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29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: Multi + Multi  + </a:t>
            </a:r>
            <a:r>
              <a:rPr lang="fr-FR" dirty="0" err="1"/>
              <a:t>restreinct</a:t>
            </a:r>
            <a:endParaRPr lang="fr-FR" dirty="0"/>
          </a:p>
          <a:p>
            <a:endParaRPr lang="fr-FR" dirty="0"/>
          </a:p>
          <a:p>
            <a:r>
              <a:rPr lang="fr-FR" dirty="0"/>
              <a:t>Mode SaaS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0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5 – 6 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45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39E6B-CD90-8129-3298-0DDCFE70B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CC6E9A-E097-4021-76F5-16801D8C4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F9A1BF-55EF-FA1F-6446-901E708E6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 niveaux de rôles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utilisateurs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Cco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et  les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clients</a:t>
            </a:r>
            <a:endParaRPr lang="fr-FR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67843C-0FF5-1375-EE0D-79B715B34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784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C964-FE7B-7637-AAC6-DC0D7118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DA6C83-C285-403E-571F-A9ABE1C3F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61F31D-D10E-7041-AFF8-5E17062A0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fr-FR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CCO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Toutes les actions liées à l’administration : 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Donner les accès à l’outil.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Administrer des données.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Pour l’heure la demande de création de lien n’est pas dans le logiciel, elle résulte de la prospection.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voir plus tard, pour une demande initiée sur le site par le client ou l’enregistrement direct.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3EDB61-CA7B-D272-8604-65EC3E7B5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136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21A9C-0764-F38E-F800-CA6F5C9C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AAFC4B-F624-C3A3-9E54-C56A6F86B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BA0947-0FC2-5D1A-2D9E-FD0D32969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fr-FR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clients :  Accès et utilisateurs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Toutes les actions liées aux attentes du client : 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Créer la société.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Créer des utilisateurs liés à la société. Porte d’entrée : par la société.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F695F-DE2F-8201-596E-ACBF3A998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525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1843-8652-D711-E470-61DD9FEAD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0EA539-72CF-2729-0C5F-5E5DFDB3E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BC4351-3128-B42F-0425-62E67827C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Suivi du salarié</a:t>
            </a:r>
          </a:p>
          <a:p>
            <a:pPr algn="just">
              <a:buNone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Enregistrer les salariés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Suivi du salarié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buNone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74FC82-2775-C1ED-154E-85D4C2BAB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9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Il s’agit de définir les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entités principales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et leurs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relations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avec la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cardinalité de chacune.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Json  : à 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Coll : en prévision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Grpe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</a:t>
            </a:r>
            <a:r>
              <a:rPr lang="fr-FR" sz="18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 retenu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Activation  / Désactivation 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    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xorDisabled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!!!!!!!!!!!!!!!!</a:t>
            </a:r>
            <a:endParaRPr lang="fr-F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185C-B44E-4BE8-C28E-9712B990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B692E35-681A-DE54-A3B1-0AAD8A51E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B89DB2-4B08-73C0-FDE1-D0FC21E60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Maitrise phy V – 1990</a:t>
            </a:r>
          </a:p>
          <a:p>
            <a:endParaRPr lang="fr-FR" dirty="0"/>
          </a:p>
          <a:p>
            <a:r>
              <a:rPr lang="fr-FR" dirty="0"/>
              <a:t>1995 – 2001 : Access</a:t>
            </a:r>
          </a:p>
          <a:p>
            <a:r>
              <a:rPr lang="fr-FR" dirty="0"/>
              <a:t>2001 – 2015 : Progress – SGBD</a:t>
            </a:r>
          </a:p>
          <a:p>
            <a:r>
              <a:rPr lang="fr-FR" dirty="0"/>
              <a:t>2016 – 2023 : Excel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2839B-1DD5-D029-23D9-38FA97009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32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C019-F833-F57D-29C8-722008487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9E8FF9E-7746-FAEE-3277-7BA85E85B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EAC318-37F4-5981-21AB-0C0CC33B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Rôle niveau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 sur User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et niveau 2 sur Relation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Cardinalité 0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car CCO pourra n’avoir aucune société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31C53A-FD85-E75C-5F03-A69DC1D72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66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3076-1097-8581-DA86-2D716EBD7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401B2E-9189-D75A-B511-3DD90102C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BA2352-D5AC-0FBA-03B5-27DD73023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Salariés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salarié plusieurs sociétés : soit simultané  : temps partiel ou chronologique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D2DE4-363C-D4ED-D5FB-33BE1AB74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028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75A5-A885-7A1C-07EF-6334E5B6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F2274A6-EB5E-6E8C-85B1-66CCCE6EA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9DB3EB-04C9-E484-BFA6-88377974B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Contrats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FE7504-5752-5B79-2EF7-19A64C0F4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49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EB5FC-4B90-AF09-3A31-8FDF0EAD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D9F232-1570-05E4-0C4E-49044BF61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5727F5-A1DF-1DF0-9777-04829EA7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Référent</a:t>
            </a:r>
          </a:p>
          <a:p>
            <a:endParaRPr lang="fr-FR" dirty="0"/>
          </a:p>
          <a:p>
            <a:r>
              <a:rPr lang="fr-FR" dirty="0"/>
              <a:t>Témoins disabled </a:t>
            </a:r>
          </a:p>
          <a:p>
            <a:endParaRPr lang="fr-FR" dirty="0"/>
          </a:p>
          <a:p>
            <a:r>
              <a:rPr lang="fr-FR" dirty="0"/>
              <a:t>Employee : Tables paramètres Sexe, Pays et nationalité</a:t>
            </a:r>
          </a:p>
          <a:p>
            <a:r>
              <a:rPr lang="fr-FR" dirty="0"/>
              <a:t>Active </a:t>
            </a:r>
            <a:r>
              <a:rPr lang="fr-FR" dirty="0" err="1"/>
              <a:t>Comp</a:t>
            </a:r>
            <a:r>
              <a:rPr lang="fr-FR" dirty="0"/>
              <a:t>  : dernière Société consultée par les User</a:t>
            </a:r>
          </a:p>
          <a:p>
            <a:endParaRPr lang="fr-FR" dirty="0"/>
          </a:p>
          <a:p>
            <a:r>
              <a:rPr lang="fr-FR" dirty="0"/>
              <a:t>Type contrat  : CDD, CDI , Stagiaire  =&gt; </a:t>
            </a:r>
            <a:r>
              <a:rPr lang="fr-FR" dirty="0" err="1"/>
              <a:t>Num</a:t>
            </a:r>
            <a:r>
              <a:rPr lang="fr-FR" dirty="0"/>
              <a:t> Registre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16A0A-DD27-91CA-6E91-42AD6DC0B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771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7A6A-8D92-859F-FE90-6ECB6519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33D44EB-DF57-8BA0-D530-621DE224A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952989-7B5F-530D-3989-0F1FC410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Travaillé sur un menu par rapport au contexte</a:t>
            </a:r>
          </a:p>
          <a:p>
            <a:endParaRPr lang="fr-FR" dirty="0"/>
          </a:p>
          <a:p>
            <a:r>
              <a:rPr lang="fr-FR" dirty="0"/>
              <a:t>Puis tableau de bord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 KO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BBB04F-31D8-C821-6A60-CA00D7B3D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72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0177A-645F-345D-5946-C4BD6E47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40D08A-4F66-9D0F-CA45-F0218C3B8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CAF5A2-27A5-6425-530D-25BA1899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Proposition d’adaptation de l’affichage des pages en fonction de la taille des écrans.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479208-FBD0-9200-0600-3CAE7CB12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26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68F5-2A44-8253-3D34-FB8AD698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20A01D-A66B-C1F9-B886-F4953A49B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E7D831-8084-D791-8DCD-632EABADD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Maquettes réalisées par Nicolas</a:t>
            </a:r>
          </a:p>
          <a:p>
            <a:endParaRPr lang="fr-FR" dirty="0"/>
          </a:p>
          <a:p>
            <a:r>
              <a:rPr lang="fr-FR" dirty="0"/>
              <a:t>En haut : </a:t>
            </a:r>
            <a:r>
              <a:rPr lang="fr-FR" b="1" dirty="0"/>
              <a:t>En-tête commune </a:t>
            </a:r>
            <a:r>
              <a:rPr lang="fr-FR" dirty="0"/>
              <a:t>à tous les écrans</a:t>
            </a:r>
          </a:p>
          <a:p>
            <a:r>
              <a:rPr lang="fr-FR" dirty="0"/>
              <a:t>A gauche  : Menu</a:t>
            </a:r>
          </a:p>
          <a:p>
            <a:r>
              <a:rPr lang="fr-FR" dirty="0"/>
              <a:t>Adroite  : Fiche Cie  + Compteurs  + </a:t>
            </a:r>
            <a:r>
              <a:rPr lang="fr-FR" dirty="0" err="1"/>
              <a:t>Auytres</a:t>
            </a:r>
            <a:r>
              <a:rPr lang="fr-FR" dirty="0"/>
              <a:t> infos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A72B6-B7E8-545D-6DEC-4B53E0F63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6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0FD7-1507-23F7-B183-D8A97FEAA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1337E8-328D-877F-44A3-CDB550174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DE71DE-F519-F58A-0745-8D75125D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/>
              <a:t>Back-end développé sous forme d’API expose les entités      Avec Symfony</a:t>
            </a:r>
          </a:p>
          <a:p>
            <a:r>
              <a:rPr lang="fr-FR" sz="1800" dirty="0"/>
              <a:t>BdD :  </a:t>
            </a:r>
            <a:r>
              <a:rPr lang="fr-FR" sz="1800" dirty="0" err="1"/>
              <a:t>Rq</a:t>
            </a:r>
            <a:r>
              <a:rPr lang="fr-FR" sz="1800" dirty="0"/>
              <a:t> et Réponse  </a:t>
            </a:r>
            <a:r>
              <a:rPr lang="fr-FR" sz="1800" b="1" dirty="0"/>
              <a:t>http</a:t>
            </a:r>
          </a:p>
          <a:p>
            <a:endParaRPr lang="fr-FR" sz="1800" dirty="0"/>
          </a:p>
          <a:p>
            <a:r>
              <a:rPr lang="fr-FR" sz="1800" dirty="0"/>
              <a:t>Qui sont consommés par le FRONT       </a:t>
            </a:r>
            <a:r>
              <a:rPr lang="fr-FR" sz="1800" dirty="0" err="1"/>
              <a:t>Réact</a:t>
            </a:r>
            <a:endParaRPr lang="fr-FR" sz="1800" dirty="0"/>
          </a:p>
          <a:p>
            <a:r>
              <a:rPr lang="fr-FR" sz="1800" dirty="0"/>
              <a:t>    Demande via url API méthode …</a:t>
            </a:r>
          </a:p>
          <a:p>
            <a:r>
              <a:rPr lang="fr-FR" sz="1800" dirty="0"/>
              <a:t>    Réponse : JSON</a:t>
            </a:r>
          </a:p>
          <a:p>
            <a:endParaRPr lang="fr-FR" sz="1800" dirty="0"/>
          </a:p>
          <a:p>
            <a:r>
              <a:rPr lang="en-US" sz="2800" b="0" i="0" dirty="0">
                <a:effectLst/>
                <a:latin typeface="fkGroteskNeue"/>
              </a:rPr>
              <a:t>REST (Representational State Transfer) : </a:t>
            </a:r>
            <a:r>
              <a:rPr lang="fr-FR" sz="2800" b="0" i="0" dirty="0">
                <a:effectLst/>
                <a:latin typeface="fkGroteskNeue"/>
              </a:rPr>
              <a:t>interface de programmation d'application qui permet la communication entre différents logiciels via le protocole HTTP</a:t>
            </a:r>
            <a:endParaRPr lang="fr-FR" sz="1800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47227F-7E7E-6741-F7C1-A95EA4C14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218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383F2-2E3B-68E3-2129-A943CB23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2C52A5-C38E-E03A-9ACD-FF93158F8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4A48EE-879F-4060-E087-590FBB21F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 </a:t>
            </a:r>
            <a:r>
              <a:rPr lang="fr-FR" b="1" dirty="0"/>
              <a:t>GET</a:t>
            </a:r>
            <a:r>
              <a:rPr lang="fr-FR" dirty="0"/>
              <a:t>  :  Récupérer ttes les Cie d’un User</a:t>
            </a:r>
          </a:p>
          <a:p>
            <a:endParaRPr lang="fr-FR" dirty="0"/>
          </a:p>
          <a:p>
            <a:endParaRPr lang="fr-F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Plusieurs types d’appels en fonction des paramètres  :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1 Actif 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2 Inactifs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24E77B-C231-1463-0BC0-05449ED4F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793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DD58E-5C22-C15F-B42D-BC291D52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7B02F5-7412-AEBC-308F-A0D7B0A64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7DF85C-AB01-9EE7-B929-A74C3EA09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 </a:t>
            </a:r>
            <a:r>
              <a:rPr lang="fr-FR" b="1" dirty="0"/>
              <a:t>GET</a:t>
            </a:r>
            <a:r>
              <a:rPr lang="fr-FR" dirty="0"/>
              <a:t>  :  </a:t>
            </a:r>
            <a:r>
              <a:rPr lang="fr-FR" b="1" dirty="0"/>
              <a:t>Employés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44F4-3B83-ECEB-B789-ADF91B554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92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CCO – Equipe  - 3 Activités</a:t>
            </a:r>
          </a:p>
          <a:p>
            <a:r>
              <a:rPr lang="fr-FR" dirty="0"/>
              <a:t>Projet : Le besoin + </a:t>
            </a:r>
            <a:r>
              <a:rPr lang="fr-FR" dirty="0" err="1"/>
              <a:t>Env</a:t>
            </a:r>
            <a:r>
              <a:rPr lang="fr-FR" dirty="0"/>
              <a:t> </a:t>
            </a:r>
            <a:r>
              <a:rPr lang="fr-FR" dirty="0" err="1"/>
              <a:t>techni</a:t>
            </a:r>
            <a:r>
              <a:rPr lang="fr-FR" dirty="0"/>
              <a:t> + Analyse</a:t>
            </a:r>
          </a:p>
          <a:p>
            <a:endParaRPr lang="fr-FR" b="1" dirty="0"/>
          </a:p>
          <a:p>
            <a:r>
              <a:rPr lang="fr-FR" b="1" dirty="0"/>
              <a:t>Back</a:t>
            </a:r>
            <a:r>
              <a:rPr lang="fr-FR" dirty="0"/>
              <a:t> : </a:t>
            </a:r>
            <a:r>
              <a:rPr lang="fr-FR" b="1" dirty="0">
                <a:solidFill>
                  <a:srgbClr val="002060"/>
                </a:solidFill>
              </a:rPr>
              <a:t>MCD</a:t>
            </a:r>
            <a:r>
              <a:rPr lang="fr-FR" dirty="0"/>
              <a:t> + UML (</a:t>
            </a:r>
            <a:r>
              <a:rPr lang="fr-FR" b="1" dirty="0" err="1">
                <a:solidFill>
                  <a:srgbClr val="002060"/>
                </a:solidFill>
              </a:rPr>
              <a:t>diag</a:t>
            </a:r>
            <a:r>
              <a:rPr lang="fr-FR" b="1" dirty="0">
                <a:solidFill>
                  <a:srgbClr val="002060"/>
                </a:solidFill>
              </a:rPr>
              <a:t> cas</a:t>
            </a:r>
            <a:r>
              <a:rPr lang="fr-FR" dirty="0"/>
              <a:t>) + </a:t>
            </a:r>
            <a:r>
              <a:rPr lang="fr-FR" b="1" dirty="0"/>
              <a:t>BdD</a:t>
            </a:r>
            <a:r>
              <a:rPr lang="fr-FR" dirty="0"/>
              <a:t> (Workbench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           Maquettes</a:t>
            </a:r>
            <a:r>
              <a:rPr lang="fr-FR" dirty="0"/>
              <a:t> et </a:t>
            </a:r>
            <a:r>
              <a:rPr lang="fr-FR" b="1" dirty="0" err="1"/>
              <a:t>WireFrame</a:t>
            </a:r>
            <a:r>
              <a:rPr lang="fr-FR" dirty="0"/>
              <a:t> + </a:t>
            </a:r>
          </a:p>
          <a:p>
            <a:r>
              <a:rPr lang="fr-FR" dirty="0"/>
              <a:t>           Code composant métier  : </a:t>
            </a:r>
            <a:r>
              <a:rPr lang="fr-FR" b="1" dirty="0"/>
              <a:t>Controllers</a:t>
            </a:r>
          </a:p>
          <a:p>
            <a:r>
              <a:rPr lang="fr-FR" dirty="0"/>
              <a:t>           </a:t>
            </a:r>
            <a:r>
              <a:rPr lang="fr-FR" b="1" dirty="0"/>
              <a:t>Repository</a:t>
            </a:r>
            <a:r>
              <a:rPr lang="fr-FR" dirty="0"/>
              <a:t> </a:t>
            </a:r>
          </a:p>
          <a:p>
            <a:r>
              <a:rPr lang="fr-FR" dirty="0"/>
              <a:t>           tests </a:t>
            </a:r>
            <a:r>
              <a:rPr lang="fr-FR" b="1" dirty="0"/>
              <a:t>unit</a:t>
            </a:r>
          </a:p>
          <a:p>
            <a:r>
              <a:rPr lang="fr-FR" b="1" dirty="0"/>
              <a:t>Front</a:t>
            </a:r>
            <a:r>
              <a:rPr lang="fr-FR" dirty="0"/>
              <a:t>  : </a:t>
            </a:r>
            <a:r>
              <a:rPr lang="fr-FR" b="1" dirty="0"/>
              <a:t> Ecrans</a:t>
            </a:r>
            <a:r>
              <a:rPr lang="fr-FR" dirty="0"/>
              <a:t> et </a:t>
            </a:r>
            <a:r>
              <a:rPr lang="fr-FR" b="1" dirty="0"/>
              <a:t>navigation</a:t>
            </a:r>
            <a:r>
              <a:rPr lang="fr-FR" dirty="0"/>
              <a:t> + </a:t>
            </a:r>
          </a:p>
          <a:p>
            <a:r>
              <a:rPr lang="fr-FR" dirty="0"/>
              <a:t>            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statiq</a:t>
            </a:r>
            <a:r>
              <a:rPr lang="fr-FR" dirty="0"/>
              <a:t>  + Code </a:t>
            </a:r>
            <a:r>
              <a:rPr lang="fr-FR" b="1" dirty="0" err="1">
                <a:solidFill>
                  <a:srgbClr val="002060"/>
                </a:solidFill>
              </a:rPr>
              <a:t>dynamiq</a:t>
            </a:r>
            <a:endParaRPr lang="fr-FR" b="1" dirty="0">
              <a:solidFill>
                <a:srgbClr val="002060"/>
              </a:solidFill>
            </a:endParaRPr>
          </a:p>
          <a:p>
            <a:r>
              <a:rPr lang="fr-FR" b="1" dirty="0"/>
              <a:t>              Fixtures</a:t>
            </a:r>
            <a:r>
              <a:rPr lang="fr-FR" dirty="0"/>
              <a:t> + tests </a:t>
            </a:r>
            <a:r>
              <a:rPr lang="fr-FR" b="1" dirty="0"/>
              <a:t>fonctionnels</a:t>
            </a:r>
          </a:p>
          <a:p>
            <a:r>
              <a:rPr lang="fr-FR" dirty="0"/>
              <a:t> </a:t>
            </a:r>
            <a:r>
              <a:rPr lang="fr-FR" b="1" dirty="0"/>
              <a:t>Sécurité</a:t>
            </a:r>
            <a:r>
              <a:rPr lang="fr-FR" dirty="0"/>
              <a:t> : </a:t>
            </a:r>
            <a:r>
              <a:rPr lang="fr-FR" dirty="0" err="1"/>
              <a:t>Routes+Security.yaml</a:t>
            </a:r>
            <a:r>
              <a:rPr lang="fr-FR" dirty="0"/>
              <a:t> (rôles) + Controllers + Affichage </a:t>
            </a:r>
            <a:r>
              <a:rPr lang="fr-FR" dirty="0" err="1"/>
              <a:t>conditionn</a:t>
            </a:r>
            <a:endParaRPr lang="fr-FR" dirty="0">
              <a:solidFill>
                <a:srgbClr val="002060"/>
              </a:solidFill>
            </a:endParaRPr>
          </a:p>
          <a:p>
            <a:r>
              <a:rPr lang="fr-FR" b="1" dirty="0"/>
              <a:t>Conclusion : Bilan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83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3B13-59EC-EF06-6F04-8A214A97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3D6870F-7D7D-D8C0-522F-F6689BF7E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02F35D-16BE-7D82-7196-D6B10AA95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 </a:t>
            </a:r>
            <a:r>
              <a:rPr lang="fr-FR" b="1" dirty="0"/>
              <a:t>POST </a:t>
            </a:r>
            <a:r>
              <a:rPr lang="fr-FR" dirty="0"/>
              <a:t> :  Création des employés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UserConnecté</a:t>
            </a:r>
            <a:r>
              <a:rPr lang="fr-FR" b="1" dirty="0"/>
              <a:t>  =&gt;&gt; Cie en cours</a:t>
            </a:r>
          </a:p>
          <a:p>
            <a:endParaRPr lang="fr-FR" dirty="0"/>
          </a:p>
          <a:p>
            <a:r>
              <a:rPr lang="fr-FR" b="1" dirty="0" err="1"/>
              <a:t>Instentialisation</a:t>
            </a:r>
            <a:r>
              <a:rPr lang="fr-FR" b="1" dirty="0"/>
              <a:t> de la classe </a:t>
            </a:r>
            <a:r>
              <a:rPr lang="fr-FR" b="1" dirty="0" err="1"/>
              <a:t>employee</a:t>
            </a:r>
            <a:r>
              <a:rPr lang="fr-FR" b="1" dirty="0"/>
              <a:t>  </a:t>
            </a:r>
            <a:r>
              <a:rPr lang="fr-FR" dirty="0"/>
              <a:t>=&gt; Maj avec le contenu de $</a:t>
            </a:r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Maj des clés </a:t>
            </a:r>
            <a:r>
              <a:rPr lang="fr-FR" b="1" dirty="0"/>
              <a:t>étrangères : Sexe Country nation</a:t>
            </a:r>
            <a:endParaRPr lang="fr-FR" dirty="0"/>
          </a:p>
          <a:p>
            <a:r>
              <a:rPr lang="fr-FR" dirty="0"/>
              <a:t>Persistance : récupération de id</a:t>
            </a:r>
          </a:p>
          <a:p>
            <a:endParaRPr lang="fr-FR" dirty="0"/>
          </a:p>
          <a:p>
            <a:r>
              <a:rPr lang="fr-FR" dirty="0"/>
              <a:t>Table de </a:t>
            </a:r>
            <a:r>
              <a:rPr lang="fr-FR" b="1" dirty="0"/>
              <a:t>jonction</a:t>
            </a:r>
            <a:r>
              <a:rPr lang="fr-FR" dirty="0"/>
              <a:t> qui permet le rattachement </a:t>
            </a:r>
            <a:r>
              <a:rPr lang="fr-FR" b="1" dirty="0"/>
              <a:t>à la </a:t>
            </a:r>
            <a:r>
              <a:rPr lang="fr-FR" b="1" dirty="0" err="1"/>
              <a:t>cie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EDFE86-6518-9D01-19D5-A4032FAA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66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2098-AE42-97EA-4EBA-8D975EB06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995C1B-12BF-C17C-670B-92B59404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3DB048-09C5-8DDD-7B7C-1CEF2CCA2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 </a:t>
            </a:r>
            <a:r>
              <a:rPr lang="fr-FR" b="1" dirty="0"/>
              <a:t>PATCH</a:t>
            </a:r>
            <a:r>
              <a:rPr lang="fr-FR" dirty="0"/>
              <a:t>  :  Ex Maj de la propriété activeComp de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Appelée à partir d’un </a:t>
            </a:r>
            <a:r>
              <a:rPr lang="fr-FR" dirty="0" err="1"/>
              <a:t>form</a:t>
            </a:r>
            <a:r>
              <a:rPr lang="fr-FR" dirty="0"/>
              <a:t>  ou avec ajout de paramètres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E9571F-81B4-C997-F2DA-5CD326BFF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014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FA5A3-31FC-37B8-DF47-4647C1FD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D3B45B-9285-9C06-54D5-D47BA1460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7B2CDA-C976-FA19-8F56-69FB355C1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E80A0-648C-C00C-5360-CE8AA64D7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880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26BC-751C-8513-15EB-99EAD184D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479A6E0-3CCE-669C-9252-BFBA3BAAC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DA99D1-0D21-966D-6BA1-87C58124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Ces tests vérifient la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validité des données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avant la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création de l’instances de la classe, bloquant et signalant les erreurs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cas de données invalides. 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Ils s'appuient sur des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assertions définies dans les entités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parfois au niveau de la classe, mais le plus souvent sur chaque propriété. </a:t>
            </a:r>
          </a:p>
          <a:p>
            <a:pPr algn="just">
              <a:spcAft>
                <a:spcPts val="3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 fichier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test est ensuite créé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avec des jeux de données pour vérifier le respect ou le non-respect de chaque assertion.</a:t>
            </a:r>
          </a:p>
          <a:p>
            <a:pPr algn="just">
              <a:spcAft>
                <a:spcPts val="3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976E66-E66A-2057-BB58-41E0BE262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923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4671-0EB6-1CB1-82C9-7FCAEEFD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E59D8B5-35C0-F4EB-295C-A4E7ECD99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2C113D-D828-C59C-BF55-030F11110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A0F524-369F-CE85-7996-C0A857060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683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charte graphique ainsi que l’enchainement de certaines pages avaient déjà été définis par Nicolas </a:t>
            </a:r>
          </a:p>
          <a:p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qui a réalisé, avec Figma, quelques maquettes permettant de définir les écrans </a:t>
            </a:r>
          </a:p>
          <a:p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ainsi que l’enchainement de ceux-ci notamment lors de la création de nouvelles données</a:t>
            </a:r>
          </a:p>
          <a:p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25 min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32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ED2F4-38B9-EBD9-C2A7-1446A970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C6BC3C-47C1-ED4A-6E28-1ED7FC18E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CC37C4-08A0-471B-E8EF-A80F6BE9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 Couleur  / 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Role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BB7A7C-AC58-38C3-022F-A38BB7CD9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93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1885-EA49-9AFF-9581-3E8BCAB4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911F14-87C2-A568-8AE5-5818E8091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56094F-7320-DEF8-32A1-679F3CA5B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Comme toutes les routes fonctionnelles sont protégées et exigent une connexion, la page de login s’affiche au démarrage. 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!!!!   SURVOL  !!!!!!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None/>
            </a:pPr>
            <a:r>
              <a:rPr lang="fr-FR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fiche société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tableau de bord n’ayant été défini, pour l’instant on arrive sur la page d’accueil de la société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 y retrouve :</a:t>
            </a:r>
          </a:p>
          <a:p>
            <a:pPr marL="342900" lvl="0" indent="-342900" algn="just"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à gauche un menu déroulant qui permet à l’utilisateur connecté de switcher sur les différentes sociétés</a:t>
            </a:r>
          </a:p>
          <a:p>
            <a:pPr marL="342900" lvl="0" indent="-342900" algn="just"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à droite les données de la société avec 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 fiche et, des compteurs 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dessous les liste des tous les salariés actifs, avec des données du contrat en cours.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dessous toutes les fiches de poste actives de la société.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630555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Menu : Accès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85CBFD-1449-1660-80A9-B95465622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50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3380A-118C-52AB-9C8A-908EB538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4B79DC-7589-581E-D983-F15227471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6EF44B-BB1D-CAC6-D1AB-0E004BA74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Très simple pour l’instant, il affiche les données du User et un tableau des rôles par société.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 de liste pour la société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CF6A6F-8471-0FDA-ABC3-89E0F129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239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BC3AF-D36C-273D-699F-8DD6EEC4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8010F0-A3AE-E634-AD27-3219C97B7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0BFB73-9AFD-8C5D-4C1B-CD749519E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Fiche salarié + Compteur + détail contrats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Retour avec lien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B29046-E417-E33F-97ED-480B9A690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28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Créée en 2016 par Cédric</a:t>
            </a:r>
          </a:p>
          <a:p>
            <a:r>
              <a:rPr lang="fr-FR" dirty="0"/>
              <a:t>Historique : </a:t>
            </a:r>
            <a:r>
              <a:rPr lang="fr-FR" b="1" dirty="0"/>
              <a:t>Réparation ordi et périphérique</a:t>
            </a:r>
          </a:p>
          <a:p>
            <a:endParaRPr lang="fr-FR" dirty="0"/>
          </a:p>
          <a:p>
            <a:r>
              <a:rPr lang="fr-FR" b="1" dirty="0"/>
              <a:t>Cible actuelle </a:t>
            </a:r>
            <a:r>
              <a:rPr lang="fr-FR" dirty="0"/>
              <a:t>:      </a:t>
            </a:r>
            <a:r>
              <a:rPr lang="fr-FR" b="1" dirty="0"/>
              <a:t>Structure de taille moyenne </a:t>
            </a:r>
          </a:p>
          <a:p>
            <a:r>
              <a:rPr lang="fr-FR" dirty="0"/>
              <a:t>     plusieurs postes de travail en réseau ou pas</a:t>
            </a:r>
          </a:p>
          <a:p>
            <a:r>
              <a:rPr lang="fr-FR" dirty="0"/>
              <a:t>     Serveurs ou pas </a:t>
            </a:r>
          </a:p>
          <a:p>
            <a:r>
              <a:rPr lang="fr-FR" dirty="0"/>
              <a:t>     Parfois multisites</a:t>
            </a:r>
          </a:p>
          <a:p>
            <a:r>
              <a:rPr lang="fr-FR" b="1" dirty="0"/>
              <a:t>Pas de service informatique  </a:t>
            </a:r>
            <a:r>
              <a:rPr lang="fr-FR" dirty="0"/>
              <a:t>: maintenir et piloter le tout.</a:t>
            </a:r>
          </a:p>
          <a:p>
            <a:endParaRPr lang="fr-FR" dirty="0"/>
          </a:p>
          <a:p>
            <a:r>
              <a:rPr lang="fr-FR" dirty="0"/>
              <a:t>D’abord implantation locale mais aujourd’hui </a:t>
            </a:r>
            <a:r>
              <a:rPr lang="fr-FR" b="1" dirty="0"/>
              <a:t>étendue aux départements limitrophes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9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F95D-56D2-695E-EF7F-C3A1064B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F8DB04-2D7C-3E15-ACC5-FDF1623CB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AE6725-E3A5-0592-1A53-3FA7C48E0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Ajout d’un salarié</a:t>
            </a:r>
          </a:p>
          <a:p>
            <a:r>
              <a:rPr lang="fr-FR" dirty="0"/>
              <a:t>=&gt; API POST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8AF437-D12C-651E-3D26-2CC350E02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1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76B28-6048-7852-8710-ADB9DF51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32E714-6518-4C1F-3119-6457CA60E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C5B76E2-8EE5-B76F-3445-4E65ABBCB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responsive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8F8512-7E0E-C38F-BAE1-74BD136E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76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6A14-31FA-ED4D-0630-1EFF3B43F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726C4D-B596-0C7B-6405-243A4B48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52EF40-6DE5-9F69-D419-FCD8F9EF8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 sont des fichiers de création de données.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Plutôt qu’une création en masse, j’ai privilégié des cas qui me paraissent plus représentatifs.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 de la création de données dans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Company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et la table de jonction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CompUser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811D50-8A47-5BB4-C4FD-B627F7B1C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03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B5E3-134A-9A8D-960D-43706EEB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564754-33DD-A272-04FA-DF4800130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4E8B854-0718-1123-5AF2-CCBEA8AC6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C9BD6F-2F50-32D7-8D69-F623E6BD8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71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A9A41-67E6-465B-37C4-A3BB00274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7D08BD-BCA9-5044-9D5A-7DAC7E990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7B762B-C767-4783-07A9-80F7AB843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CCO a pour habitude de mettre en place des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API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pour récupérer les données ainsi que pour les modifier.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Ces API sont appelées dans les pages javascript et Combinées au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Hook React 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Variable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d’état et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fonction 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elles permettent de réaliser toutes les opérations.</a:t>
            </a:r>
          </a:p>
          <a:p>
            <a:pPr algn="just"/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Import du </a:t>
            </a:r>
            <a:r>
              <a:rPr lang="fr-FR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hook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React, useState(),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qui permet de gérer un état local dans un composant fonctionnel.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déclaration de variable d’état et de la fonction assurant sa mise à jour   [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compUsers, 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setCompUsers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]</a:t>
            </a:r>
          </a:p>
          <a:p>
            <a:pPr algn="just">
              <a:buNone/>
            </a:pPr>
            <a:endParaRPr lang="fr-F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MAJ de la variable d’état 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premier argument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 le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 à exécuter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ici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methodGet</a:t>
            </a:r>
          </a:p>
          <a:p>
            <a:pPr marL="111760"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méthode GET fait appel à une route définie dans le contrôleur</a:t>
            </a:r>
          </a:p>
          <a:p>
            <a:pPr marL="111760" algn="ctr">
              <a:buNone/>
            </a:pP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#[Route('</a:t>
            </a:r>
            <a:r>
              <a:rPr lang="fr-FR" sz="1800" b="1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/get_all_companies_uconnect'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name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: "</a:t>
            </a:r>
            <a:r>
              <a:rPr lang="fr-FR" sz="1800" dirty="0" err="1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get_all_companies_uconnect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", </a:t>
            </a:r>
            <a:r>
              <a:rPr lang="fr-FR" sz="1800" dirty="0" err="1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methods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: [</a:t>
            </a:r>
            <a:r>
              <a:rPr lang="fr-FR" sz="1800" dirty="0" err="1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Request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::</a:t>
            </a:r>
            <a:r>
              <a:rPr lang="fr-FR" sz="1800" b="1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METHOD_GET</a:t>
            </a:r>
            <a:r>
              <a:rPr lang="fr-FR" sz="1800" dirty="0">
                <a:effectLst/>
                <a:highlight>
                  <a:srgbClr val="D3D3D3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])]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Et le second qui est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tableau de dépendances 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qui conditionne l’exécution de l’effet =&gt; lorsque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UserConnect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est défini et change</a:t>
            </a:r>
          </a:p>
          <a:p>
            <a:pPr algn="just"/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DB35F-6E15-061D-2DB8-B8807CE40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014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0C056-8CAB-A6E1-A8C4-5FC8A4AB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1C6316-988E-91B9-AE84-BAA42314B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BFAE0F-2817-E2E3-BB3E-8441E59A7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Composant structure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076C7-E4D9-8061-098F-C08D5EC79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611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0614-FD8B-F93A-2485-89B0CC4C7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A6A5EE-292C-7162-1DE4-A033564DC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02FBD2-AEC6-54EC-7761-1B9809CF5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Création d’une variable qui surveille l’état du select.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Création d’une autre (</a:t>
            </a:r>
            <a:r>
              <a:rPr lang="fr-FR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compConnect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qui contient les informations de la société en cours (valeur active du select).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 valeur est liée à la propriété activeComp du User.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 positionne l’écouteur d’événement onChange sur le select.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changement de société dans le select lance l’exécution de la fonction fléchée </a:t>
            </a:r>
            <a:r>
              <a:rPr lang="fr-FR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handleCompanyChange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où la valeur de la variable d’état </a:t>
            </a:r>
            <a:r>
              <a:rPr lang="fr-FR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compConnect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est mise à jour.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EF353-B3CB-6872-27C9-FBCA06C7E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295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87D-43A8-9783-6535-7335ECEF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5887333-B9F1-56F2-89D4-E3DF23BC2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B661FD-541E-1127-1753-96A010863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5702F-E01C-CD9E-DD86-6EF75282C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435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30 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334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6B380-8EE8-B058-D3BE-715017B6D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DB1E03-93D3-2C42-3BEA-033C5AA36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F872F6-B7B8-765E-852E-273C9894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sécurisation de l’accès aux routes peut se faire sur le rôle (IsGranted), qui utilise la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hiérarchisation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des rôles définie dans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security.yaml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algn="just"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hérite des droits de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CLIENT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qui hérite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algn="just"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RESP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hérite des droits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RH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qui hérite de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COMPTA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qui hérite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algn="just"/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SUPER_ADMIN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hérite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et de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RESP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2A1771-E479-9A3A-CF5E-743282438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90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Cédric  + 2022</a:t>
            </a:r>
            <a:r>
              <a:rPr lang="fr-FR" dirty="0"/>
              <a:t> : Camille : Infra =&gt;  Infogérance</a:t>
            </a:r>
            <a:endParaRPr lang="fr-FR" b="1" dirty="0"/>
          </a:p>
          <a:p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2023</a:t>
            </a:r>
            <a:r>
              <a:rPr lang="fr-FR" dirty="0"/>
              <a:t> : Céline Restructuration de la gestion administrative</a:t>
            </a:r>
          </a:p>
          <a:p>
            <a:endParaRPr lang="fr-FR" dirty="0"/>
          </a:p>
          <a:p>
            <a:r>
              <a:rPr lang="fr-FR" b="1" dirty="0"/>
              <a:t>2020</a:t>
            </a:r>
            <a:r>
              <a:rPr lang="fr-FR" dirty="0"/>
              <a:t> : David  </a:t>
            </a:r>
            <a:r>
              <a:rPr lang="fr-FR" dirty="0">
                <a:sym typeface="Wingdings" panose="05000000000000000000" pitchFamily="2" charset="2"/>
              </a:rPr>
              <a:t>Symfony  </a:t>
            </a:r>
            <a:r>
              <a:rPr lang="fr-FR" dirty="0"/>
              <a:t>(informaticien industriel) </a:t>
            </a:r>
            <a:r>
              <a:rPr lang="fr-FR" dirty="0">
                <a:sym typeface="Wingdings" panose="05000000000000000000" pitchFamily="2" charset="2"/>
              </a:rPr>
              <a:t> développement -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2022</a:t>
            </a:r>
            <a:r>
              <a:rPr lang="fr-FR" dirty="0"/>
              <a:t> :  + </a:t>
            </a:r>
            <a:r>
              <a:rPr lang="fr-FR" dirty="0" err="1"/>
              <a:t>Réact</a:t>
            </a:r>
            <a:r>
              <a:rPr lang="fr-FR" dirty="0"/>
              <a:t> avec arrivée Nicolas (Master en Ingénierie du Web)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7493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0DF3-6872-AFD0-1A3E-D64AD283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AF9144-692E-63FE-55BE-578009FA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ADB413-5301-77FE-8670-C2DCD609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Par rapport à la société en cours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Dans le code ci-dessous, on commence par récupérer les données de l’utilisateur connecté $user = $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-&gt;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getUser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().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Et ensuite, on vérifie que la valeur de sa propriété (activeComp) correspond à 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l’id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envoyé en paramètre.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3CDC9C-354F-2436-55DF-98E6F4507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72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7E66B-FDCA-4104-2F50-ABE6B094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A3B31C-1413-346F-9707-36EA74C33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32EA4F-0C34-B1C3-4941-AB12C2A94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 plus simplement : 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Plutôt que d’attendre un paramètre dans la route, on récupère la donnée dans le contrôleur.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Ici la société active de l’utilisateur connecté $user = $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-&gt;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getUser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().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7EA26-DFBA-2E53-8A42-A95B8129C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148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AA1BB-C24F-486D-E54D-C37D7D869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3C3E5D-58A7-80A3-6D57-65FAEB542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DA2321-DEBF-FD3C-38FA-769CAE8E7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variable d'état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ajoutEmplOk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permet de trouver le CompUser correspondant à la société actuelle. 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fonction fléchée (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)=&gt; examine chaque élément jusqu'à trouver une correspondance. </a:t>
            </a:r>
          </a:p>
          <a:p>
            <a:pPr algn="just"/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Dès qu'un élément satisfait aux critères, son contenu est renvoyé et la recherche prend fin.</a:t>
            </a:r>
          </a:p>
          <a:p>
            <a:pPr algn="just"/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Ensuite il suffit de conditionner l’affichage de l’élément au fait que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ajoutEmplOk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soit vrai.</a:t>
            </a:r>
          </a:p>
          <a:p>
            <a:pPr algn="just"/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1A90B0-8F6D-6004-6A38-DD3AECD02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334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28D2-0E6B-7DB8-AE4E-B5757F98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E05711-2C7E-5551-5170-67CAC7D3C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0BDD4E-C8ED-CCDA-1720-D1AE0101C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D74493-8FE7-4978-25BC-19A5CC5CB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410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52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E2B66-43C7-5F2F-EAC0-ADB88F0C8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B026FA-B077-D8B7-A8AD-EC3B0565B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5995CB-8787-4FAF-185F-FE461FB0D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Infogérance</a:t>
            </a:r>
            <a:r>
              <a:rPr lang="fr-FR" dirty="0"/>
              <a:t> : </a:t>
            </a:r>
            <a:r>
              <a:rPr lang="fr-FR" b="1" dirty="0"/>
              <a:t>Cédric et Camille </a:t>
            </a:r>
          </a:p>
          <a:p>
            <a:r>
              <a:rPr lang="fr-FR" dirty="0"/>
              <a:t>Maintenance support réseaux (à distance et sur site)</a:t>
            </a:r>
          </a:p>
          <a:p>
            <a:r>
              <a:rPr lang="fr-FR" b="1" dirty="0"/>
              <a:t>Sauvegardes</a:t>
            </a:r>
            <a:r>
              <a:rPr lang="fr-FR" dirty="0"/>
              <a:t> + installation serveurs et poste W + téléphonie</a:t>
            </a:r>
          </a:p>
          <a:p>
            <a:r>
              <a:rPr lang="fr-FR" dirty="0"/>
              <a:t>Fournitures et installation de matériel</a:t>
            </a:r>
          </a:p>
          <a:p>
            <a:r>
              <a:rPr lang="fr-FR" b="1" dirty="0"/>
              <a:t>Cybersécurité</a:t>
            </a:r>
            <a:r>
              <a:rPr lang="fr-FR" dirty="0"/>
              <a:t> + </a:t>
            </a:r>
            <a:r>
              <a:rPr lang="fr-FR" b="1" dirty="0"/>
              <a:t>PRA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D081FD-426C-52D3-8A64-8753EFD60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6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314AE-E1C0-8D89-9CD4-10AF1B748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F0877-5255-27F0-3A9C-9E3974E6F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D2CBA4E-4491-F2DC-9BDE-0D2948D5B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Outils collab </a:t>
            </a:r>
            <a:r>
              <a:rPr lang="fr-FR" dirty="0"/>
              <a:t>: Microsoft 365</a:t>
            </a:r>
          </a:p>
          <a:p>
            <a:r>
              <a:rPr lang="fr-FR" b="1" dirty="0"/>
              <a:t>Sauvegardes</a:t>
            </a:r>
            <a:r>
              <a:rPr lang="fr-FR" dirty="0"/>
              <a:t> externalisées </a:t>
            </a:r>
          </a:p>
          <a:p>
            <a:r>
              <a:rPr lang="fr-FR" dirty="0"/>
              <a:t>ERP Open source (</a:t>
            </a:r>
            <a:r>
              <a:rPr lang="fr-FR" b="0" i="0" dirty="0">
                <a:effectLst/>
                <a:latin typeface="fkGroteskNeue"/>
              </a:rPr>
              <a:t>Enterprise Resource Planning - Progiciel de Gestion Intégré)</a:t>
            </a:r>
            <a:endParaRPr lang="fr-FR" dirty="0"/>
          </a:p>
          <a:p>
            <a:r>
              <a:rPr lang="fr-FR" dirty="0"/>
              <a:t>Hébergement sites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05411D-45E3-B043-D5A9-8E656E867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63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1B22-549E-B481-BF6A-DE518B93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9D8B36-41AA-952D-A3B0-DA8087ACF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E98784-427A-25BF-B92B-8CC08A9E3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Outils Excel  -</a:t>
            </a:r>
          </a:p>
          <a:p>
            <a:r>
              <a:rPr lang="fr-FR" dirty="0"/>
              <a:t>Puis Web Symfony </a:t>
            </a:r>
          </a:p>
          <a:p>
            <a:r>
              <a:rPr lang="fr-FR" dirty="0"/>
              <a:t>+ </a:t>
            </a:r>
            <a:r>
              <a:rPr lang="fr-FR" dirty="0" err="1"/>
              <a:t>Réact</a:t>
            </a:r>
            <a:r>
              <a:rPr lang="fr-FR" dirty="0"/>
              <a:t>  avec arrivée de Nicolas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solidFill>
                  <a:srgbClr val="FF0000"/>
                </a:solidFill>
              </a:rPr>
              <a:t>2:30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12260B-1396-0511-7168-4C3E14A22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6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 : besoins  + Environnement </a:t>
            </a:r>
            <a:r>
              <a:rPr lang="fr-FR" dirty="0" err="1"/>
              <a:t>techn</a:t>
            </a:r>
            <a:r>
              <a:rPr lang="fr-FR" dirty="0"/>
              <a:t> + Analyse (Dossier d’étude)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EE811-6080-4F99-929E-C286B74145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09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012" y="-182880"/>
            <a:ext cx="13850112" cy="7790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9048" y="0"/>
            <a:ext cx="8689976" cy="111323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42B5942-D210-49BB-8878-DF0CB495584D}" type="datetime1">
              <a:rPr lang="fr-FR" smtClean="0"/>
              <a:t>04/04/2025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05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FE318A9-36A0-45CA-8BEF-BC3C0B7B5F30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29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2477F9B-BFC6-4E2A-A58D-87D3167C6325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30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F2674A-3798-430D-98FD-A0069E3BD37E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738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61927CD-3372-47E3-AEEC-AF46E6E88E04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00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359582B-8F95-48EE-8B73-91D33B63D30E}" type="datetime1">
              <a:rPr lang="fr-FR" smtClean="0"/>
              <a:t>04/04/2025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32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611197-1217-4C0A-B2F3-1A4205BF41C3}" type="datetime1">
              <a:rPr lang="fr-FR" smtClean="0"/>
              <a:t>04/04/2025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7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50243317-8ACB-41E0-8D6F-73C09F09BDAA}" type="datetime1">
              <a:rPr lang="fr-FR" smtClean="0"/>
              <a:t>04/04/2025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25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B78C5E-77BD-459D-84AC-788BAE86D56E}" type="datetime1">
              <a:rPr lang="fr-FR" smtClean="0"/>
              <a:t>04/04/2025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58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77C5DE4-07E9-4685-88BD-ED76CD7C69F6}" type="datetime1">
              <a:rPr lang="fr-FR" smtClean="0"/>
              <a:t>04/04/2025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67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DF092C0-0F2E-47A8-9535-6AC1492D1465}" type="datetime1">
              <a:rPr lang="fr-FR" smtClean="0"/>
              <a:t>04/04/2025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96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5718" y="6303899"/>
            <a:ext cx="6672887" cy="365125"/>
          </a:xfrm>
        </p:spPr>
        <p:txBody>
          <a:bodyPr/>
          <a:lstStyle/>
          <a:p>
            <a:r>
              <a:rPr lang="fr-FR"/>
              <a:t>Regisro</a:t>
            </a:r>
            <a:endParaRPr lang="fr-FR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39549BA-B2BF-DFE6-7EA4-E4A32C0A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9176" y="6249034"/>
            <a:ext cx="2578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 dirty="0">
                <a:solidFill>
                  <a:srgbClr val="4D4D4C"/>
                </a:solidFill>
                <a:latin typeface="berkeleyMono"/>
              </a:rPr>
              <a:t>[</a:t>
            </a:r>
            <a:r>
              <a:rPr lang="fr-FR" b="1" dirty="0">
                <a:solidFill>
                  <a:srgbClr val="4D4D4C"/>
                </a:solidFill>
                <a:latin typeface="berkeleyMono"/>
              </a:rPr>
              <a:t>Page</a:t>
            </a:r>
            <a:r>
              <a:rPr lang="fr-FR" dirty="0">
                <a:solidFill>
                  <a:srgbClr val="4D4D4C"/>
                </a:solidFill>
                <a:latin typeface="berkeleyMono"/>
              </a:rPr>
              <a:t>] sur &amp;[Pages]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92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A5DC82D-6C08-444C-97AB-FD8D3C117A68}" type="datetime1">
              <a:rPr lang="fr-FR" smtClean="0"/>
              <a:t>04/04/2025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7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E701C66-FC4D-4371-AB1A-6918E5925547}" type="datetime1">
              <a:rPr lang="fr-FR" smtClean="0"/>
              <a:t>04/04/2025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21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EF4515CB-1ABD-4594-B9BA-32C7BB0372CD}" type="datetime1">
              <a:rPr lang="fr-FR" smtClean="0"/>
              <a:t>04/04/2025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48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8AB8220-82DA-427B-A537-B6F007E708CE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80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1CCA6DD-5C80-490A-87A0-5D96D6041CC8}" type="datetime1">
              <a:rPr lang="fr-FR" smtClean="0"/>
              <a:t>04/04/2025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46EF8-F6B8-4C94-83A5-71B11C27A7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5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5718" y="624903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Registro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720" y="6249035"/>
            <a:ext cx="2578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 dirty="0">
                <a:solidFill>
                  <a:srgbClr val="4D4D4C"/>
                </a:solidFill>
              </a:rPr>
              <a:t>Page </a:t>
            </a:r>
            <a:r>
              <a:rPr lang="fr-FR" b="1" dirty="0">
                <a:solidFill>
                  <a:srgbClr val="4D4D4C"/>
                </a:solidFill>
              </a:rPr>
              <a:t>&amp;[Page] </a:t>
            </a:r>
            <a:r>
              <a:rPr lang="fr-FR" dirty="0">
                <a:solidFill>
                  <a:srgbClr val="4D4D4C"/>
                </a:solidFill>
              </a:rPr>
              <a:t>sur &amp;[Pages]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36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8C4D4-46FA-5169-EBAA-B983E20FF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000" y="1656000"/>
            <a:ext cx="8712000" cy="1041421"/>
          </a:xfrm>
        </p:spPr>
        <p:txBody>
          <a:bodyPr>
            <a:noAutofit/>
          </a:bodyPr>
          <a:lstStyle/>
          <a:p>
            <a:r>
              <a:rPr lang="fr-FR" sz="8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C16E89-A525-9232-23AA-D90826E13C16}"/>
              </a:ext>
            </a:extLst>
          </p:cNvPr>
          <p:cNvSpPr txBox="1"/>
          <p:nvPr/>
        </p:nvSpPr>
        <p:spPr>
          <a:xfrm>
            <a:off x="1692000" y="2988000"/>
            <a:ext cx="871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 </a:t>
            </a:r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(Villefranche de Rouergue)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ABE508-506F-6233-0744-B16A0C895073}"/>
              </a:ext>
            </a:extLst>
          </p:cNvPr>
          <p:cNvSpPr txBox="1"/>
          <p:nvPr/>
        </p:nvSpPr>
        <p:spPr>
          <a:xfrm>
            <a:off x="1692000" y="4572000"/>
            <a:ext cx="87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Nadine Venet</a:t>
            </a:r>
          </a:p>
        </p:txBody>
      </p:sp>
    </p:spTree>
    <p:extLst>
      <p:ext uri="{BB962C8B-B14F-4D97-AF65-F5344CB8AC3E}">
        <p14:creationId xmlns:p14="http://schemas.microsoft.com/office/powerpoint/2010/main" val="298849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0175-48F1-1B6C-ABA7-D8682D0A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DBA15-B34A-943D-8146-51850A512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696" y="252000"/>
            <a:ext cx="869306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Env. Technique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7466A6C-CD6F-9900-B377-930C9E39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10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A47815-2C3E-CF37-20F9-A1C1AC4E6178}"/>
              </a:ext>
            </a:extLst>
          </p:cNvPr>
          <p:cNvSpPr txBox="1"/>
          <p:nvPr/>
        </p:nvSpPr>
        <p:spPr>
          <a:xfrm>
            <a:off x="610601" y="923171"/>
            <a:ext cx="11580000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Éditeur de code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Visual Studio Code</a:t>
            </a:r>
            <a:r>
              <a:rPr lang="fr-FR" sz="24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(VS Code) : environnement de développement intégré (IDE)</a:t>
            </a:r>
            <a:endParaRPr lang="fr-FR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4D6438-462C-642C-98FD-FBA6883AAA9A}"/>
              </a:ext>
            </a:extLst>
          </p:cNvPr>
          <p:cNvSpPr txBox="1"/>
          <p:nvPr/>
        </p:nvSpPr>
        <p:spPr>
          <a:xfrm>
            <a:off x="610601" y="1718429"/>
            <a:ext cx="4865838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Framework back-end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Symfony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framework PHP pour le développement back</a:t>
            </a:r>
            <a:r>
              <a:rPr lang="fr-FR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-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end. </a:t>
            </a:r>
            <a:endParaRPr lang="fr-FR" sz="24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38CF92-CA6D-41D3-6542-85AFA99CDF9F}"/>
              </a:ext>
            </a:extLst>
          </p:cNvPr>
          <p:cNvSpPr txBox="1"/>
          <p:nvPr/>
        </p:nvSpPr>
        <p:spPr>
          <a:xfrm>
            <a:off x="5960125" y="4059541"/>
            <a:ext cx="5621274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Base de données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MySQL</a:t>
            </a:r>
            <a:r>
              <a:rPr lang="fr-FR" sz="24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Workbench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gestion et conception de la base de données. </a:t>
            </a:r>
            <a:endParaRPr lang="fr-FR" sz="24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F42BB8-A44D-C038-7078-6A07D560478A}"/>
              </a:ext>
            </a:extLst>
          </p:cNvPr>
          <p:cNvSpPr txBox="1"/>
          <p:nvPr/>
        </p:nvSpPr>
        <p:spPr>
          <a:xfrm>
            <a:off x="5960125" y="1718429"/>
            <a:ext cx="5621273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Framework front-end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 algn="just"/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React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création des pages et composants front-end.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F59091-E068-28C1-56DB-DC3B4C682420}"/>
              </a:ext>
            </a:extLst>
          </p:cNvPr>
          <p:cNvSpPr txBox="1"/>
          <p:nvPr/>
        </p:nvSpPr>
        <p:spPr>
          <a:xfrm>
            <a:off x="510393" y="4104359"/>
            <a:ext cx="4865838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Framework CSS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Tailwind</a:t>
            </a:r>
            <a:r>
              <a:rPr lang="fr-FR" sz="24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CSS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mise en forme CSS. 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CF7B8F-2E40-A849-C3CE-0839AFA1CAEB}"/>
              </a:ext>
            </a:extLst>
          </p:cNvPr>
          <p:cNvSpPr txBox="1"/>
          <p:nvPr/>
        </p:nvSpPr>
        <p:spPr>
          <a:xfrm>
            <a:off x="2375771" y="2911394"/>
            <a:ext cx="7874805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des dépendances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Composer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gérer les dépendances PHP côté back-end.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Yarn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gérer les dépendances JavaScript côté front-end.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B86EA8-3D99-4DFC-D5C5-4C01F77B4C4E}"/>
              </a:ext>
            </a:extLst>
          </p:cNvPr>
          <p:cNvSpPr txBox="1"/>
          <p:nvPr/>
        </p:nvSpPr>
        <p:spPr>
          <a:xfrm>
            <a:off x="2375771" y="5128890"/>
            <a:ext cx="6187831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des versions :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Git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sauvegarde locale. </a:t>
            </a:r>
          </a:p>
          <a:p>
            <a:pPr marL="72000">
              <a:buNone/>
            </a:pPr>
            <a:r>
              <a:rPr lang="fr-FR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GitLab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: plateforme DevOps intégrée. 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2033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D34-6ABB-4282-7CC9-8C95597E0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7D6179-35E4-DBE8-DE5A-F85DB3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696" y="252000"/>
            <a:ext cx="869306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PROJET 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FCA98A-21A3-E6FD-6A4B-5F3AE0F3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11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FC8BD7-CEF4-C440-E49D-47686EAF1787}"/>
              </a:ext>
            </a:extLst>
          </p:cNvPr>
          <p:cNvSpPr txBox="1"/>
          <p:nvPr/>
        </p:nvSpPr>
        <p:spPr>
          <a:xfrm>
            <a:off x="1559451" y="1266870"/>
            <a:ext cx="8245562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  <a:buNone/>
            </a:pPr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Toutes actions du logiciel </a:t>
            </a:r>
            <a:r>
              <a:rPr lang="fr-F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fr-FR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  </a:t>
            </a:r>
            <a:r>
              <a:rPr lang="fr-F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API</a:t>
            </a:r>
            <a:r>
              <a:rPr lang="fr-F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fr-FR" sz="4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612000" indent="-252000">
              <a:buFont typeface="Arial" panose="020B0604020202020204" pitchFamily="34" charset="0"/>
              <a:buChar char="•"/>
            </a:pPr>
            <a:r>
              <a:rPr lang="fr-FR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Affichage des données. </a:t>
            </a:r>
          </a:p>
          <a:p>
            <a:pPr marL="612000" indent="-252000">
              <a:buFont typeface="Arial" panose="020B0604020202020204" pitchFamily="34" charset="0"/>
              <a:buChar char="•"/>
            </a:pPr>
            <a:r>
              <a:rPr lang="fr-FR" sz="4400" dirty="0">
                <a:latin typeface="Calibri" panose="020F0502020204030204" pitchFamily="34" charset="0"/>
              </a:rPr>
              <a:t>Mise à jour de la BdD.</a:t>
            </a:r>
            <a:endParaRPr lang="fr-FR" sz="4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70A1FB-D414-86AD-0661-4EC138267F87}"/>
              </a:ext>
            </a:extLst>
          </p:cNvPr>
          <p:cNvSpPr txBox="1"/>
          <p:nvPr/>
        </p:nvSpPr>
        <p:spPr>
          <a:xfrm>
            <a:off x="1630495" y="3592926"/>
            <a:ext cx="7524521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900"/>
              </a:spcBef>
              <a:spcAft>
                <a:spcPts val="300"/>
              </a:spcAft>
            </a:pPr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Sécurisation des routes :</a:t>
            </a:r>
          </a:p>
          <a:p>
            <a:pPr marL="612000" indent="-252000">
              <a:buFont typeface="Arial" panose="020B0604020202020204" pitchFamily="34" charset="0"/>
              <a:buChar char="•"/>
            </a:pPr>
            <a:r>
              <a:rPr lang="fr-FR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Hiérarchie des rôles. </a:t>
            </a:r>
          </a:p>
          <a:p>
            <a:pPr marL="612000" indent="-252000">
              <a:buFont typeface="Arial" panose="020B0604020202020204" pitchFamily="34" charset="0"/>
              <a:buChar char="•"/>
            </a:pPr>
            <a:r>
              <a:rPr lang="fr-FR" sz="4400" dirty="0">
                <a:latin typeface="Calibri" panose="020F0502020204030204" pitchFamily="34" charset="0"/>
              </a:rPr>
              <a:t>#[IsGranted('ROLE’)]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508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F53E-16B1-0254-F204-FF4E0614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9938AC-EC1B-E05E-8AEC-1E08F7A9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5" y="2811088"/>
            <a:ext cx="10648762" cy="28560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FA702C-7C22-1642-EC25-F25284CB7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52000"/>
            <a:ext cx="797202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 PROJET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Besoin                                   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67628A-7AAC-5C93-3314-2B960183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12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E52FA7-76EE-DAA6-DA40-C38BA136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93" y="4192859"/>
            <a:ext cx="7665921" cy="20068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794D07-CFB8-C23B-4852-0D8ED7ACFB7D}"/>
              </a:ext>
            </a:extLst>
          </p:cNvPr>
          <p:cNvSpPr txBox="1"/>
          <p:nvPr/>
        </p:nvSpPr>
        <p:spPr>
          <a:xfrm>
            <a:off x="137787" y="1206107"/>
            <a:ext cx="117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Création ou modification </a:t>
            </a:r>
            <a:r>
              <a:rPr lang="fr-FR" sz="3600" b="1" dirty="0"/>
              <a:t>d’outils Excel </a:t>
            </a:r>
            <a:r>
              <a:rPr lang="fr-FR" sz="3600" dirty="0"/>
              <a:t>axés </a:t>
            </a:r>
            <a:r>
              <a:rPr lang="fr-FR" sz="3600" b="1" dirty="0"/>
              <a:t>RH</a:t>
            </a:r>
            <a:r>
              <a:rPr lang="fr-FR" sz="3600" dirty="0"/>
              <a:t>  </a:t>
            </a:r>
            <a:r>
              <a:rPr lang="fr-FR" sz="2000" dirty="0">
                <a:sym typeface="Wingdings" panose="05000000000000000000" pitchFamily="2" charset="2"/>
              </a:rPr>
              <a:t></a:t>
            </a:r>
            <a:r>
              <a:rPr lang="fr-FR" sz="3600" dirty="0">
                <a:sym typeface="Wingdings" panose="05000000000000000000" pitchFamily="2" charset="2"/>
              </a:rPr>
              <a:t>  </a:t>
            </a: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ERP</a:t>
            </a:r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WEB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D74A64-6DF4-0731-922B-C584BCAB8F08}"/>
              </a:ext>
            </a:extLst>
          </p:cNvPr>
          <p:cNvSpPr txBox="1"/>
          <p:nvPr/>
        </p:nvSpPr>
        <p:spPr>
          <a:xfrm>
            <a:off x="2576551" y="1885357"/>
            <a:ext cx="591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fr-FR" sz="3600" dirty="0"/>
              <a:t>egistre </a:t>
            </a: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fr-FR" sz="3600" dirty="0"/>
              <a:t>nique du </a:t>
            </a: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fr-FR" sz="3600" dirty="0"/>
              <a:t>ersonnel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71906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6F49-BF50-A2B7-C38C-CA87A2C7C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C62A28C-18A0-4C04-1810-208C7CD4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20" y="3433985"/>
            <a:ext cx="3708488" cy="28439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5D5DF4-0B82-86D6-DA91-AB00B677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18F6CF-AB97-E97F-2E78-A5FA08C5BB15}"/>
              </a:ext>
            </a:extLst>
          </p:cNvPr>
          <p:cNvSpPr txBox="1"/>
          <p:nvPr/>
        </p:nvSpPr>
        <p:spPr>
          <a:xfrm>
            <a:off x="1117600" y="3567113"/>
            <a:ext cx="6130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logiciel sera en mode </a:t>
            </a:r>
            <a:r>
              <a:rPr lang="fr-F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SaaS</a:t>
            </a:r>
          </a:p>
          <a:p>
            <a:pPr algn="just">
              <a:buNone/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buNone/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Hébergement </a:t>
            </a:r>
            <a:r>
              <a:rPr lang="fr-F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sur le serveur CCO</a:t>
            </a:r>
          </a:p>
          <a:p>
            <a:pPr algn="just">
              <a:buNone/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client se connectera sur le serveur de CCO</a:t>
            </a:r>
          </a:p>
          <a:p>
            <a:pPr algn="just">
              <a:buNone/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buNone/>
            </a:pPr>
            <a:r>
              <a:rPr lang="fr-F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seule Base de Données (BdD).</a:t>
            </a:r>
          </a:p>
          <a:p>
            <a:pPr algn="just"/>
            <a:r>
              <a:rPr lang="fr-F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application commune à tous les clients.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C66BEC-D044-CB44-4594-33D1CB96D2EF}"/>
              </a:ext>
            </a:extLst>
          </p:cNvPr>
          <p:cNvSpPr txBox="1"/>
          <p:nvPr/>
        </p:nvSpPr>
        <p:spPr>
          <a:xfrm>
            <a:off x="6896310" y="6244709"/>
            <a:ext cx="486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nfrastructure-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aaS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-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latform-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aaS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- </a:t>
            </a: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oftware-</a:t>
            </a:r>
            <a:r>
              <a:rPr lang="fr-F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aaS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DEEE0D-3FED-2B2B-A467-C6D8A16E1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52000"/>
            <a:ext cx="797202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 PROJET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Besoin                                    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17E32D-7D1A-CD48-1B7B-D4C40A7DE5EB}"/>
              </a:ext>
            </a:extLst>
          </p:cNvPr>
          <p:cNvSpPr txBox="1"/>
          <p:nvPr/>
        </p:nvSpPr>
        <p:spPr>
          <a:xfrm>
            <a:off x="612000" y="1559028"/>
            <a:ext cx="10640547" cy="172354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Multi-utilisateurs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: une société 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plusieurs utilisateurs / rôle.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Multi-sociétés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un utilisateur 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plusieurs sociétés / rôle.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Restreint</a:t>
            </a:r>
            <a:r>
              <a:rPr lang="fr-F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: chaque client aura uniquement accès aux données des sociétés auxquelles il est rattaché.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ACC697-4F8E-A32D-2057-0AB085172648}"/>
              </a:ext>
            </a:extLst>
          </p:cNvPr>
          <p:cNvSpPr txBox="1"/>
          <p:nvPr/>
        </p:nvSpPr>
        <p:spPr>
          <a:xfrm>
            <a:off x="372591" y="1017102"/>
            <a:ext cx="46972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L’accès CLIENT :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90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95-4886-D692-185B-821B1198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72BC3A-7B70-6BCE-C7E6-30085936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14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C84BF0-C9E1-1225-2F80-980844D678FC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AF0168-765C-4230-F09A-FA590D689041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73662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FB6-1772-EB9A-C8D0-969F74BE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32D0A-B3CE-884C-8A49-418BD1AB9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937" y="252000"/>
            <a:ext cx="10943572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Les rôles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505309-657A-BD42-94C3-F3690422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15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4AC90F-37D2-42A2-52D0-18BED54F8697}"/>
              </a:ext>
            </a:extLst>
          </p:cNvPr>
          <p:cNvSpPr txBox="1"/>
          <p:nvPr/>
        </p:nvSpPr>
        <p:spPr>
          <a:xfrm>
            <a:off x="324000" y="1224799"/>
            <a:ext cx="1059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Les Acteurs 1 (CCO) : 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ROLE_SUPER_ADMIN  -  ROLE_GESTION  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 ROLE_CLIENT</a:t>
            </a:r>
            <a:endParaRPr lang="fr-FR" sz="2000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493298-7689-A959-6823-C248FB2174BF}"/>
              </a:ext>
            </a:extLst>
          </p:cNvPr>
          <p:cNvSpPr txBox="1"/>
          <p:nvPr/>
        </p:nvSpPr>
        <p:spPr>
          <a:xfrm>
            <a:off x="324000" y="3233158"/>
            <a:ext cx="1059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Les Acteurs 2 (CLIENT) 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ROLE_CLIENT_RESP  -  ROLE_CLIENT_RH  -  ROLE_CLIENT_COMPTA</a:t>
            </a:r>
            <a:endParaRPr lang="fr-FR" sz="2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A3BCB1-2EC4-26D6-7D4C-1A8B37CED99F}"/>
              </a:ext>
            </a:extLst>
          </p:cNvPr>
          <p:cNvSpPr txBox="1"/>
          <p:nvPr/>
        </p:nvSpPr>
        <p:spPr>
          <a:xfrm>
            <a:off x="797490" y="1659201"/>
            <a:ext cx="1059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Donner les accès à l’outil (création de l’enregistrement 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CompanyOnboarding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Administration de la BdD : créer les rôles et leur affecter des autorisations, conformité RGPD...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de certaines tables source : country, typeContract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Assistance CLIENT.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D710FDE-0819-E28B-BD40-B28F5961C575}"/>
              </a:ext>
            </a:extLst>
          </p:cNvPr>
          <p:cNvSpPr txBox="1"/>
          <p:nvPr/>
        </p:nvSpPr>
        <p:spPr>
          <a:xfrm>
            <a:off x="797489" y="3608319"/>
            <a:ext cx="105970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Enregistrement de la Société.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Création des utilisateurs de la société.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du 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egistre 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nique du </a:t>
            </a: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ersonnel et du suivi des salariés.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Création des salariés et des Contrats.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Suivi des salariés.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Suivi des actions liées au salarié : Carrière (postes), Visite médicale, Habilitations, Formations, Absences, Salaires.</a:t>
            </a:r>
          </a:p>
        </p:txBody>
      </p:sp>
    </p:spTree>
    <p:extLst>
      <p:ext uri="{BB962C8B-B14F-4D97-AF65-F5344CB8AC3E}">
        <p14:creationId xmlns:p14="http://schemas.microsoft.com/office/powerpoint/2010/main" val="33133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88087-2371-1F95-AAF0-BD61403C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00EC9-52CD-DCA4-EAEE-9A714E7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000" y="252000"/>
            <a:ext cx="1051039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Cas d’utilisation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37FF09B-8443-78FD-DF87-0D8DEE54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16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D77C44-1CEE-3F5A-E9AF-02BD374A48CD}"/>
              </a:ext>
            </a:extLst>
          </p:cNvPr>
          <p:cNvSpPr txBox="1"/>
          <p:nvPr/>
        </p:nvSpPr>
        <p:spPr>
          <a:xfrm>
            <a:off x="399968" y="1382698"/>
            <a:ext cx="2543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Rôles CCO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4A17DA-843F-B935-C5B8-4DCFB035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768" y="967200"/>
            <a:ext cx="80486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1ADE5-E5E4-9F39-1AFE-1F45340B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BEC30-D327-51B8-E770-83B5E5C1C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09" y="120876"/>
            <a:ext cx="4836040" cy="1545086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Cas d’utilisation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F5EBFE-BB57-08EF-8BA3-25C40BC5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17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E51033-12A6-7176-ABA6-4A02FD28755C}"/>
              </a:ext>
            </a:extLst>
          </p:cNvPr>
          <p:cNvSpPr txBox="1"/>
          <p:nvPr/>
        </p:nvSpPr>
        <p:spPr>
          <a:xfrm>
            <a:off x="399968" y="2022870"/>
            <a:ext cx="305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Rôles CLIENT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ABEB11-7E2F-8597-ABAF-334F9BCA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49" y="150312"/>
            <a:ext cx="6618410" cy="65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147B5-DBBD-F1F2-8C89-265501AB5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FD204-3299-F9EA-30BA-D5A5A83E6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09" y="120876"/>
            <a:ext cx="4647156" cy="1545086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Cas d’utilisation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ED34CA-BD89-DA05-C8D2-CBD454C1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18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A48516-B94F-6DD3-23FE-746ED0715B84}"/>
              </a:ext>
            </a:extLst>
          </p:cNvPr>
          <p:cNvSpPr txBox="1"/>
          <p:nvPr/>
        </p:nvSpPr>
        <p:spPr>
          <a:xfrm>
            <a:off x="399968" y="2022870"/>
            <a:ext cx="305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Rôles CLIENT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E4CF9C-D2CE-6571-7464-02470EF3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45" y="0"/>
            <a:ext cx="6425045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C15E4F-8407-C00D-61BA-B30AB755B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184" y="4781320"/>
            <a:ext cx="4037280" cy="19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6346-A2E2-D70F-6A97-4A75015A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80D85-CF8A-3A7D-8481-D280D9F6D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790" y="252000"/>
            <a:ext cx="7340251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MCD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779C12-7D5D-E62C-0F0F-E9198DBA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19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8E9937-E5B4-B63E-5CD6-46C825B1F9A0}"/>
              </a:ext>
            </a:extLst>
          </p:cNvPr>
          <p:cNvSpPr txBox="1"/>
          <p:nvPr/>
        </p:nvSpPr>
        <p:spPr>
          <a:xfrm>
            <a:off x="411636" y="1334734"/>
            <a:ext cx="189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Société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C4F002-77A0-38CC-E0C9-CEA802CC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39" y="1334734"/>
            <a:ext cx="9792641" cy="50372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6B321-7992-151E-29C9-CA433493C601}"/>
              </a:ext>
            </a:extLst>
          </p:cNvPr>
          <p:cNvSpPr/>
          <p:nvPr/>
        </p:nvSpPr>
        <p:spPr>
          <a:xfrm>
            <a:off x="5138901" y="5302509"/>
            <a:ext cx="957099" cy="67299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129FB-5CD4-F350-C30D-64EAE7C6FDBB}"/>
              </a:ext>
            </a:extLst>
          </p:cNvPr>
          <p:cNvSpPr/>
          <p:nvPr/>
        </p:nvSpPr>
        <p:spPr>
          <a:xfrm>
            <a:off x="10271157" y="2694007"/>
            <a:ext cx="923917" cy="63755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1E6FB-78B5-3010-DF42-E16B79E9A855}"/>
              </a:ext>
            </a:extLst>
          </p:cNvPr>
          <p:cNvSpPr/>
          <p:nvPr/>
        </p:nvSpPr>
        <p:spPr>
          <a:xfrm>
            <a:off x="8368874" y="3232699"/>
            <a:ext cx="1020897" cy="63755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7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6B81-2CE5-FF01-A84C-BC1AE429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44C727B-0D0A-E667-14B6-EDE7A201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67" y="3062595"/>
            <a:ext cx="2124000" cy="188440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827B155-6026-D8F5-6F01-E182435B2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056" y="192674"/>
            <a:ext cx="8173466" cy="8075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4AE3E97-7DB6-9FCD-F9A5-A271CF699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563" y="1860800"/>
            <a:ext cx="3306975" cy="457513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8DE3773-362E-2854-89DF-32F8A74BB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538" y="1861581"/>
            <a:ext cx="2124000" cy="11532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7616941-9BD1-8121-232C-3926685DB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79" y="1663509"/>
            <a:ext cx="5971988" cy="123922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4997A75-8E22-B11A-55ED-5AB7A388D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0" y="4932054"/>
            <a:ext cx="5889099" cy="1503883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2824E5B-8F57-C351-9012-28D6D4F9C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95" y="3006240"/>
            <a:ext cx="5913783" cy="1836000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EC56D0BB-0B1B-0396-3DCC-66E0E287B9F8}"/>
              </a:ext>
            </a:extLst>
          </p:cNvPr>
          <p:cNvSpPr txBox="1"/>
          <p:nvPr/>
        </p:nvSpPr>
        <p:spPr>
          <a:xfrm>
            <a:off x="10037400" y="5415392"/>
            <a:ext cx="18533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6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C19186C-FFE0-32D4-BA9D-0CDE399204DC}"/>
              </a:ext>
            </a:extLst>
          </p:cNvPr>
          <p:cNvSpPr txBox="1"/>
          <p:nvPr/>
        </p:nvSpPr>
        <p:spPr>
          <a:xfrm>
            <a:off x="216000" y="4932054"/>
            <a:ext cx="276999" cy="1503884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1995 - 2001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6E6AB18-441D-BC10-33A7-E31C66AE8F70}"/>
              </a:ext>
            </a:extLst>
          </p:cNvPr>
          <p:cNvSpPr txBox="1"/>
          <p:nvPr/>
        </p:nvSpPr>
        <p:spPr>
          <a:xfrm>
            <a:off x="180000" y="3001251"/>
            <a:ext cx="276999" cy="180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2001 - 2015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08B4038-BD13-B257-5360-3A322A6C136E}"/>
              </a:ext>
            </a:extLst>
          </p:cNvPr>
          <p:cNvSpPr txBox="1"/>
          <p:nvPr/>
        </p:nvSpPr>
        <p:spPr>
          <a:xfrm>
            <a:off x="180000" y="1966170"/>
            <a:ext cx="276999" cy="1041148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2016 - 23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A0A1EDE-6BE2-F977-E996-53F0B9DE39F5}"/>
              </a:ext>
            </a:extLst>
          </p:cNvPr>
          <p:cNvSpPr txBox="1"/>
          <p:nvPr/>
        </p:nvSpPr>
        <p:spPr>
          <a:xfrm>
            <a:off x="558800" y="990737"/>
            <a:ext cx="11376000" cy="592769"/>
          </a:xfrm>
          <a:prstGeom prst="rect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spPr>
        <p:txBody>
          <a:bodyPr wrap="square" lIns="0" tIns="0" rIns="0" bIns="0" rtlCol="0">
            <a:normAutofit fontScale="92500"/>
          </a:bodyPr>
          <a:lstStyle/>
          <a:p>
            <a:pPr algn="ctr"/>
            <a:r>
              <a:rPr lang="fr-FR" sz="2000" b="1" dirty="0">
                <a:latin typeface="Aptos Black" panose="020F0502020204030204" pitchFamily="34" charset="0"/>
                <a:cs typeface="Calibri" panose="020F0502020204030204" pitchFamily="34" charset="0"/>
              </a:rPr>
              <a:t>Expérience confirmée en analyse fonctionnelle, développement, évolution et maintenance d’ERP.</a:t>
            </a:r>
          </a:p>
          <a:p>
            <a:pPr algn="ctr"/>
            <a:r>
              <a:rPr lang="fr-FR" sz="2000" b="1" dirty="0">
                <a:latin typeface="Aptos Black" panose="020F0502020204030204" pitchFamily="34" charset="0"/>
                <a:cs typeface="Calibri" panose="020F0502020204030204" pitchFamily="34" charset="0"/>
              </a:rPr>
              <a:t>Solides connaissances des bases de données relationnelles</a:t>
            </a:r>
          </a:p>
        </p:txBody>
      </p:sp>
    </p:spTree>
    <p:extLst>
      <p:ext uri="{BB962C8B-B14F-4D97-AF65-F5344CB8AC3E}">
        <p14:creationId xmlns:p14="http://schemas.microsoft.com/office/powerpoint/2010/main" val="14916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C951-0DBD-C20C-5162-336EBBF1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9330F-2234-9842-FC8A-503F4F82D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790" y="252000"/>
            <a:ext cx="7340251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MCD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3FDF77-7CEF-C581-011F-98FBFF0D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20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D94A50-F0EF-D7EB-77AB-F001CE75299D}"/>
              </a:ext>
            </a:extLst>
          </p:cNvPr>
          <p:cNvSpPr txBox="1"/>
          <p:nvPr/>
        </p:nvSpPr>
        <p:spPr>
          <a:xfrm>
            <a:off x="411636" y="1334734"/>
            <a:ext cx="248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Utilisateur</a:t>
            </a:r>
            <a:endParaRPr lang="fr-FR" sz="3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759897-CEB9-458E-074C-1EA5D5F7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12" y="1138863"/>
            <a:ext cx="8404965" cy="5468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3C069-1042-3D36-0926-DF5BE3FB02F2}"/>
              </a:ext>
            </a:extLst>
          </p:cNvPr>
          <p:cNvSpPr/>
          <p:nvPr/>
        </p:nvSpPr>
        <p:spPr>
          <a:xfrm>
            <a:off x="3022293" y="3186628"/>
            <a:ext cx="1020897" cy="7243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8640B-D411-6EFE-7F88-B0857BC8BD93}"/>
              </a:ext>
            </a:extLst>
          </p:cNvPr>
          <p:cNvSpPr/>
          <p:nvPr/>
        </p:nvSpPr>
        <p:spPr>
          <a:xfrm>
            <a:off x="6677352" y="3186628"/>
            <a:ext cx="1020897" cy="7243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C7D2B-8EF2-929B-3D08-0EA7A40E5457}"/>
              </a:ext>
            </a:extLst>
          </p:cNvPr>
          <p:cNvSpPr/>
          <p:nvPr/>
        </p:nvSpPr>
        <p:spPr>
          <a:xfrm>
            <a:off x="8647535" y="5465284"/>
            <a:ext cx="1020897" cy="7243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6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0ACF-83DE-7BEC-4F7E-19AD6941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18501-8052-E83D-50DE-5E75D617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790" y="252000"/>
            <a:ext cx="7340251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MCD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F827A9-4A3D-93CC-163F-D7A49CB1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21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4A6C42-CE4A-2FA8-82B3-134AC86918B2}"/>
              </a:ext>
            </a:extLst>
          </p:cNvPr>
          <p:cNvSpPr txBox="1"/>
          <p:nvPr/>
        </p:nvSpPr>
        <p:spPr>
          <a:xfrm>
            <a:off x="411636" y="1334734"/>
            <a:ext cx="189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Salarié</a:t>
            </a:r>
            <a:endParaRPr lang="fr-FR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B17DAE-F274-4F2D-FF87-4DACE43F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39" y="911799"/>
            <a:ext cx="8981161" cy="5825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6E5A23-C4C1-9DF4-2897-18EEA01D8C99}"/>
              </a:ext>
            </a:extLst>
          </p:cNvPr>
          <p:cNvSpPr/>
          <p:nvPr/>
        </p:nvSpPr>
        <p:spPr>
          <a:xfrm>
            <a:off x="6646605" y="3069665"/>
            <a:ext cx="1076219" cy="7694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E5B90-379C-8624-BC76-11EE96FF6FE6}"/>
              </a:ext>
            </a:extLst>
          </p:cNvPr>
          <p:cNvSpPr/>
          <p:nvPr/>
        </p:nvSpPr>
        <p:spPr>
          <a:xfrm>
            <a:off x="8764088" y="5660018"/>
            <a:ext cx="1020897" cy="7243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E346B-C49F-E120-8132-C31A672FBD23}"/>
              </a:ext>
            </a:extLst>
          </p:cNvPr>
          <p:cNvSpPr/>
          <p:nvPr/>
        </p:nvSpPr>
        <p:spPr>
          <a:xfrm>
            <a:off x="2686578" y="5561987"/>
            <a:ext cx="1020897" cy="7243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71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FC89-D7F9-B730-7C24-7CFE477B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A64D4-93EA-6828-ED7F-44DE22822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790" y="252000"/>
            <a:ext cx="7340251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MCD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F02FD1-28CF-F039-A8CE-3CA7E4FAB263}"/>
              </a:ext>
            </a:extLst>
          </p:cNvPr>
          <p:cNvSpPr txBox="1"/>
          <p:nvPr/>
        </p:nvSpPr>
        <p:spPr>
          <a:xfrm>
            <a:off x="411636" y="1034845"/>
            <a:ext cx="189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Contrat</a:t>
            </a:r>
            <a:endParaRPr lang="fr-FR" sz="3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A0CFB-1242-3841-C1CF-F6FB4E62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6" y="1751643"/>
            <a:ext cx="11153815" cy="4629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36FDBB-F8AA-A528-DED6-BB4A7CBC99FE}"/>
              </a:ext>
            </a:extLst>
          </p:cNvPr>
          <p:cNvSpPr/>
          <p:nvPr/>
        </p:nvSpPr>
        <p:spPr>
          <a:xfrm>
            <a:off x="10051396" y="3096031"/>
            <a:ext cx="1020897" cy="66405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EF47D9-2146-7A80-9178-22CA985778A3}"/>
              </a:ext>
            </a:extLst>
          </p:cNvPr>
          <p:cNvSpPr/>
          <p:nvPr/>
        </p:nvSpPr>
        <p:spPr>
          <a:xfrm>
            <a:off x="865766" y="5456460"/>
            <a:ext cx="1020897" cy="6623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89E01A-39F1-1C9F-B282-A4A18456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22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4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3594-621D-6D65-9D76-18D3B424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4D09A95-57C3-4536-A45B-B70167BD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50" y="4486046"/>
            <a:ext cx="2733675" cy="2209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C3A995-B902-C836-78E2-EAD5EDF6E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71" y="102353"/>
            <a:ext cx="7711728" cy="670920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CB4335-5F2A-6C10-7C6F-9ED093EA1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4384"/>
            <a:ext cx="4175471" cy="2085235"/>
          </a:xfrm>
        </p:spPr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BdD Workbench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57A84342-48D3-FB54-E400-6C52F763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2394F-6DBF-0444-76AF-D028C17164E0}"/>
              </a:ext>
            </a:extLst>
          </p:cNvPr>
          <p:cNvSpPr/>
          <p:nvPr/>
        </p:nvSpPr>
        <p:spPr>
          <a:xfrm>
            <a:off x="5392992" y="4805135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6091C20-D236-1F19-F08D-7EB63FB2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538" y="864841"/>
            <a:ext cx="2085975" cy="41910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BADD54-C00D-A3A6-8DC9-5115CFA56F36}"/>
              </a:ext>
            </a:extLst>
          </p:cNvPr>
          <p:cNvCxnSpPr>
            <a:cxnSpLocks/>
          </p:cNvCxnSpPr>
          <p:nvPr/>
        </p:nvCxnSpPr>
        <p:spPr>
          <a:xfrm flipH="1">
            <a:off x="3249976" y="5750805"/>
            <a:ext cx="925495" cy="0"/>
          </a:xfrm>
          <a:prstGeom prst="straightConnector1">
            <a:avLst/>
          </a:prstGeom>
          <a:ln w="381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A7519DF-B4A4-D87D-C066-790602E18DA6}"/>
              </a:ext>
            </a:extLst>
          </p:cNvPr>
          <p:cNvSpPr/>
          <p:nvPr/>
        </p:nvSpPr>
        <p:spPr>
          <a:xfrm>
            <a:off x="7728003" y="2011907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B5CC54-D7DB-DDA5-754A-810CBE2F41C5}"/>
              </a:ext>
            </a:extLst>
          </p:cNvPr>
          <p:cNvSpPr/>
          <p:nvPr/>
        </p:nvSpPr>
        <p:spPr>
          <a:xfrm>
            <a:off x="5338016" y="1348142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781CA8-F02B-70FA-6359-821D0257B63C}"/>
              </a:ext>
            </a:extLst>
          </p:cNvPr>
          <p:cNvSpPr/>
          <p:nvPr/>
        </p:nvSpPr>
        <p:spPr>
          <a:xfrm>
            <a:off x="6569882" y="2469820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BAB77-3F2F-016E-6B63-847AA7FCE416}"/>
              </a:ext>
            </a:extLst>
          </p:cNvPr>
          <p:cNvSpPr/>
          <p:nvPr/>
        </p:nvSpPr>
        <p:spPr>
          <a:xfrm>
            <a:off x="11049917" y="907467"/>
            <a:ext cx="738131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09A81-B09F-2DB5-728C-4031705F2190}"/>
              </a:ext>
            </a:extLst>
          </p:cNvPr>
          <p:cNvSpPr/>
          <p:nvPr/>
        </p:nvSpPr>
        <p:spPr>
          <a:xfrm>
            <a:off x="6559972" y="980501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594893-B1FC-78DF-7659-F0D7F7708093}"/>
              </a:ext>
            </a:extLst>
          </p:cNvPr>
          <p:cNvSpPr/>
          <p:nvPr/>
        </p:nvSpPr>
        <p:spPr>
          <a:xfrm>
            <a:off x="8146644" y="4667685"/>
            <a:ext cx="721934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2B583B-6E10-0DC8-EB88-EB075CDFED7B}"/>
              </a:ext>
            </a:extLst>
          </p:cNvPr>
          <p:cNvSpPr/>
          <p:nvPr/>
        </p:nvSpPr>
        <p:spPr>
          <a:xfrm>
            <a:off x="4254661" y="2767276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D17FAD-63CF-2FCF-6E8D-3F4F11ED462B}"/>
              </a:ext>
            </a:extLst>
          </p:cNvPr>
          <p:cNvSpPr/>
          <p:nvPr/>
        </p:nvSpPr>
        <p:spPr>
          <a:xfrm>
            <a:off x="4256442" y="4159619"/>
            <a:ext cx="756311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5EFE4B-571C-D432-0D1E-D75E05EBC1DC}"/>
              </a:ext>
            </a:extLst>
          </p:cNvPr>
          <p:cNvSpPr/>
          <p:nvPr/>
        </p:nvSpPr>
        <p:spPr>
          <a:xfrm>
            <a:off x="4249297" y="6129538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5D9879-F94B-5517-5DA4-523BA55B40CF}"/>
              </a:ext>
            </a:extLst>
          </p:cNvPr>
          <p:cNvSpPr/>
          <p:nvPr/>
        </p:nvSpPr>
        <p:spPr>
          <a:xfrm>
            <a:off x="6668619" y="3788643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A098D1-52EE-FD71-9D85-138329057CC4}"/>
              </a:ext>
            </a:extLst>
          </p:cNvPr>
          <p:cNvSpPr/>
          <p:nvPr/>
        </p:nvSpPr>
        <p:spPr>
          <a:xfrm>
            <a:off x="9177207" y="2966347"/>
            <a:ext cx="760007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63EB1-E1EA-3EBA-90D5-3C8F475E5ECC}"/>
              </a:ext>
            </a:extLst>
          </p:cNvPr>
          <p:cNvSpPr/>
          <p:nvPr/>
        </p:nvSpPr>
        <p:spPr>
          <a:xfrm>
            <a:off x="9686024" y="5277079"/>
            <a:ext cx="837282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EF2D13-DD5F-9EEC-AFD0-74523763BB0D}"/>
              </a:ext>
            </a:extLst>
          </p:cNvPr>
          <p:cNvSpPr/>
          <p:nvPr/>
        </p:nvSpPr>
        <p:spPr>
          <a:xfrm>
            <a:off x="9873627" y="918484"/>
            <a:ext cx="792000" cy="44067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80E19CB-4125-0677-8537-4FE581FA70A3}"/>
              </a:ext>
            </a:extLst>
          </p:cNvPr>
          <p:cNvCxnSpPr>
            <a:cxnSpLocks/>
          </p:cNvCxnSpPr>
          <p:nvPr/>
        </p:nvCxnSpPr>
        <p:spPr>
          <a:xfrm flipH="1" flipV="1">
            <a:off x="4406747" y="1200839"/>
            <a:ext cx="929089" cy="656536"/>
          </a:xfrm>
          <a:prstGeom prst="straightConnector1">
            <a:avLst/>
          </a:prstGeom>
          <a:ln w="381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15687F-F97D-846B-4D74-49D383FEF8F7}"/>
              </a:ext>
            </a:extLst>
          </p:cNvPr>
          <p:cNvSpPr/>
          <p:nvPr/>
        </p:nvSpPr>
        <p:spPr>
          <a:xfrm>
            <a:off x="7645706" y="407624"/>
            <a:ext cx="1057619" cy="143219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5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42D14-55BC-BDAD-9943-3F7B170F5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E6ACF2-7031-1CBA-61A0-DD3BE7228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WIREFRAME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71682F-B722-35BC-6E63-0CB0C0AA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24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A8A6FF-6F0F-3584-41FC-DA036C60B094}"/>
              </a:ext>
            </a:extLst>
          </p:cNvPr>
          <p:cNvSpPr txBox="1"/>
          <p:nvPr/>
        </p:nvSpPr>
        <p:spPr>
          <a:xfrm>
            <a:off x="472189" y="774495"/>
            <a:ext cx="95277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3 autres pages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6DC179-CA90-75C9-F213-8088ED9D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2" y="1417062"/>
            <a:ext cx="7797937" cy="46767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52F02F1-0980-FFAA-35DE-B6A660EB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07" y="1574178"/>
            <a:ext cx="7828751" cy="46766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6BED86-2548-0463-B4CE-1378E1BB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42" y="1731083"/>
            <a:ext cx="8353425" cy="46767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D9F2DE-3058-3EAC-D46C-1875FE4F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484" y="2021609"/>
            <a:ext cx="7564629" cy="46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B7CD-0305-4B18-449B-265F5CC0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B3AC1F-298B-5CB4-F03D-46236FB8A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WIREFRAME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DD0B3E9-0392-A955-9B42-933D8C11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25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A26105-3E74-F0A4-9795-403FFC0189E8}"/>
              </a:ext>
            </a:extLst>
          </p:cNvPr>
          <p:cNvSpPr txBox="1"/>
          <p:nvPr/>
        </p:nvSpPr>
        <p:spPr>
          <a:xfrm>
            <a:off x="612000" y="863161"/>
            <a:ext cx="952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Responsive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2E5AB3-7A63-BDE4-45BE-83B7EC8E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726644"/>
            <a:ext cx="118681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7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D4FA-94C4-1632-C492-E4510D1C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2419C-1F7E-3EF5-F003-81FB08B5D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ANALYSE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Maquettes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B422B6-F905-C40C-2998-EFCF2857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26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A97C1C-D7AC-46A5-895A-E8C79994C5C4}"/>
              </a:ext>
            </a:extLst>
          </p:cNvPr>
          <p:cNvSpPr txBox="1"/>
          <p:nvPr/>
        </p:nvSpPr>
        <p:spPr>
          <a:xfrm>
            <a:off x="336426" y="1065438"/>
            <a:ext cx="4398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Les écrans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A00C2F-EC1D-65C4-DDF0-3AFF11E5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38" y="1065438"/>
            <a:ext cx="3447926" cy="645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C39E8B-5556-838E-8A8C-19E39FC6F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5" y="1773323"/>
            <a:ext cx="6965723" cy="45363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F3E8FCA-6674-B1D6-28B3-A10AD3F0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21" y="1935403"/>
            <a:ext cx="6977690" cy="45540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B3495A4-336D-9D26-8C63-D71D00CC9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884" y="2112734"/>
            <a:ext cx="6966078" cy="45540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A0AB07-12A3-9A92-67BE-2EC12CDE8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139" y="2258004"/>
            <a:ext cx="6965724" cy="45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AAEE2-A3BC-F6E9-9B66-A35C9F84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18457-E05E-D5C8-A74E-4397AAB1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356" y="252000"/>
            <a:ext cx="44376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API REST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0585AB-26A2-E005-3672-DA5A1B1C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27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58CD27-03B9-F445-B753-12C2353F52C1}"/>
              </a:ext>
            </a:extLst>
          </p:cNvPr>
          <p:cNvSpPr txBox="1"/>
          <p:nvPr/>
        </p:nvSpPr>
        <p:spPr>
          <a:xfrm>
            <a:off x="10597602" y="1236736"/>
            <a:ext cx="107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BdD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334D609-52DE-077C-9B53-F0B377CAA1F8}"/>
              </a:ext>
            </a:extLst>
          </p:cNvPr>
          <p:cNvGrpSpPr/>
          <p:nvPr/>
        </p:nvGrpSpPr>
        <p:grpSpPr>
          <a:xfrm>
            <a:off x="617035" y="1236736"/>
            <a:ext cx="3514380" cy="4369156"/>
            <a:chOff x="434865" y="1254071"/>
            <a:chExt cx="3514380" cy="4369156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BD2F40C-C2F4-04E4-DDFB-E36E96A1DDB8}"/>
                </a:ext>
              </a:extLst>
            </p:cNvPr>
            <p:cNvSpPr txBox="1"/>
            <p:nvPr/>
          </p:nvSpPr>
          <p:spPr>
            <a:xfrm>
              <a:off x="463325" y="1254071"/>
              <a:ext cx="3485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/>
                <a:t>Front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6959007F-145B-A5FD-E6DA-A9889A3E4332}"/>
                </a:ext>
              </a:extLst>
            </p:cNvPr>
            <p:cNvGrpSpPr/>
            <p:nvPr/>
          </p:nvGrpSpPr>
          <p:grpSpPr>
            <a:xfrm>
              <a:off x="434865" y="2137306"/>
              <a:ext cx="3514380" cy="3485921"/>
              <a:chOff x="1178805" y="1994053"/>
              <a:chExt cx="3514380" cy="3485921"/>
            </a:xfrm>
          </p:grpSpPr>
          <p:pic>
            <p:nvPicPr>
              <p:cNvPr id="1030" name="Picture 6" descr="&quot;react&quot; Icon - Download for free – Iconduck">
                <a:extLst>
                  <a:ext uri="{FF2B5EF4-FFF2-40B4-BE49-F238E27FC236}">
                    <a16:creationId xmlns:a16="http://schemas.microsoft.com/office/drawing/2014/main" id="{ABAB2E69-A448-7759-44C6-58C8945FD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5072" y="1994053"/>
                <a:ext cx="3485921" cy="348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9196AC4-B011-BE85-FD0C-BB7B7E3A5AC9}"/>
                  </a:ext>
                </a:extLst>
              </p:cNvPr>
              <p:cNvSpPr/>
              <p:nvPr/>
            </p:nvSpPr>
            <p:spPr>
              <a:xfrm>
                <a:off x="1178805" y="1994053"/>
                <a:ext cx="3514380" cy="3470313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FF79C6C-9026-FF89-10A3-6F609C0E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06" y="3270550"/>
            <a:ext cx="1079573" cy="11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EFC2E81-C5A4-4463-CCE6-6378D346C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624" y="4228838"/>
            <a:ext cx="1103872" cy="74220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C9286D2-0DB1-C64A-6F56-0C8D805F0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316" y="2509006"/>
            <a:ext cx="1167936" cy="110955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83514E8-CA2A-E7DB-6E98-516CFD365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5" y="4159858"/>
            <a:ext cx="592915" cy="907901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CAF371FC-A3B5-207F-3D1C-32F377B3B200}"/>
              </a:ext>
            </a:extLst>
          </p:cNvPr>
          <p:cNvGrpSpPr/>
          <p:nvPr/>
        </p:nvGrpSpPr>
        <p:grpSpPr>
          <a:xfrm>
            <a:off x="6268206" y="1236736"/>
            <a:ext cx="4177977" cy="4609581"/>
            <a:chOff x="5994946" y="1236736"/>
            <a:chExt cx="4177977" cy="460958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0ED502A-EB8E-CD9A-21DD-F4285847EA11}"/>
                </a:ext>
              </a:extLst>
            </p:cNvPr>
            <p:cNvGrpSpPr/>
            <p:nvPr/>
          </p:nvGrpSpPr>
          <p:grpSpPr>
            <a:xfrm>
              <a:off x="5994946" y="1236736"/>
              <a:ext cx="4177977" cy="4609581"/>
              <a:chOff x="5134599" y="1236736"/>
              <a:chExt cx="4177977" cy="4609581"/>
            </a:xfrm>
          </p:grpSpPr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D122C33-62F4-64D2-286B-CDB5DEFC71D7}"/>
                  </a:ext>
                </a:extLst>
              </p:cNvPr>
              <p:cNvSpPr txBox="1"/>
              <p:nvPr/>
            </p:nvSpPr>
            <p:spPr>
              <a:xfrm>
                <a:off x="5364867" y="1236736"/>
                <a:ext cx="3947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/>
                  <a:t>Back</a:t>
                </a:r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E5D23675-7702-D318-C8E9-E87307EAC0D1}"/>
                  </a:ext>
                </a:extLst>
              </p:cNvPr>
              <p:cNvGrpSpPr/>
              <p:nvPr/>
            </p:nvGrpSpPr>
            <p:grpSpPr>
              <a:xfrm>
                <a:off x="5134599" y="1898607"/>
                <a:ext cx="3947710" cy="3947710"/>
                <a:chOff x="6096001" y="1711551"/>
                <a:chExt cx="3947710" cy="3947710"/>
              </a:xfrm>
            </p:grpSpPr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CDB33DF4-EC28-04AD-33D9-D0D7B08932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6001" y="1711551"/>
                  <a:ext cx="3947710" cy="39477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7812EDE-3F39-A74B-C103-A6D08A3E9226}"/>
                    </a:ext>
                  </a:extLst>
                </p:cNvPr>
                <p:cNvSpPr/>
                <p:nvPr/>
              </p:nvSpPr>
              <p:spPr>
                <a:xfrm>
                  <a:off x="6096001" y="1947500"/>
                  <a:ext cx="3947710" cy="3485921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7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12D48B2-AD8C-CE85-B640-D54C1E674CDB}"/>
                </a:ext>
              </a:extLst>
            </p:cNvPr>
            <p:cNvGrpSpPr/>
            <p:nvPr/>
          </p:nvGrpSpPr>
          <p:grpSpPr>
            <a:xfrm>
              <a:off x="6481232" y="2853497"/>
              <a:ext cx="2996761" cy="2024695"/>
              <a:chOff x="6481232" y="2853497"/>
              <a:chExt cx="2996761" cy="2024695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DA19F462-414A-30EF-5F98-B43866CFCD02}"/>
                  </a:ext>
                </a:extLst>
              </p:cNvPr>
              <p:cNvSpPr/>
              <p:nvPr/>
            </p:nvSpPr>
            <p:spPr>
              <a:xfrm rot="16200000">
                <a:off x="5945245" y="3451842"/>
                <a:ext cx="1913703" cy="841730"/>
              </a:xfrm>
              <a:prstGeom prst="ellipse">
                <a:avLst/>
              </a:prstGeom>
              <a:solidFill>
                <a:schemeClr val="bg1">
                  <a:lumMod val="65000"/>
                  <a:alpha val="6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144000" rIns="144000" bIns="144000" rtlCol="0" anchor="ctr">
                <a:spAutoFit/>
              </a:bodyPr>
              <a:lstStyle/>
              <a:p>
                <a:pPr algn="ctr"/>
                <a:r>
                  <a:rPr lang="fr-FR" sz="2000" b="1" dirty="0">
                    <a:solidFill>
                      <a:schemeClr val="tx1"/>
                    </a:solidFill>
                  </a:rPr>
                  <a:t>Controller</a:t>
                </a: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73701ACC-9D07-CA29-7568-3CAA1F697F78}"/>
                  </a:ext>
                </a:extLst>
              </p:cNvPr>
              <p:cNvSpPr/>
              <p:nvPr/>
            </p:nvSpPr>
            <p:spPr>
              <a:xfrm rot="16200000">
                <a:off x="8044780" y="3444980"/>
                <a:ext cx="2024695" cy="841730"/>
              </a:xfrm>
              <a:prstGeom prst="ellipse">
                <a:avLst/>
              </a:prstGeom>
              <a:solidFill>
                <a:schemeClr val="bg1">
                  <a:lumMod val="65000"/>
                  <a:alpha val="6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144000" rIns="144000" bIns="144000" rtlCol="0" anchor="ctr">
                <a:spAutoFit/>
              </a:bodyPr>
              <a:lstStyle/>
              <a:p>
                <a:pPr algn="ctr"/>
                <a:r>
                  <a:rPr lang="fr-FR" sz="2000" b="1" dirty="0">
                    <a:solidFill>
                      <a:schemeClr val="tx1"/>
                    </a:solidFill>
                  </a:rPr>
                  <a:t>Repository</a:t>
                </a:r>
              </a:p>
            </p:txBody>
          </p:sp>
          <p:sp>
            <p:nvSpPr>
              <p:cNvPr id="28" name="Flèche : double flèche horizontale 27">
                <a:extLst>
                  <a:ext uri="{FF2B5EF4-FFF2-40B4-BE49-F238E27FC236}">
                    <a16:creationId xmlns:a16="http://schemas.microsoft.com/office/drawing/2014/main" id="{B9CB5B07-2F04-8649-BE94-59D2A42E3D71}"/>
                  </a:ext>
                </a:extLst>
              </p:cNvPr>
              <p:cNvSpPr/>
              <p:nvPr/>
            </p:nvSpPr>
            <p:spPr>
              <a:xfrm>
                <a:off x="7415099" y="3755198"/>
                <a:ext cx="1080000" cy="252000"/>
              </a:xfrm>
              <a:prstGeom prst="leftRightArrow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Flèche : double flèche horizontale 28">
            <a:extLst>
              <a:ext uri="{FF2B5EF4-FFF2-40B4-BE49-F238E27FC236}">
                <a16:creationId xmlns:a16="http://schemas.microsoft.com/office/drawing/2014/main" id="{E28377D3-4C56-606F-A5E8-05E7C47DE29F}"/>
              </a:ext>
            </a:extLst>
          </p:cNvPr>
          <p:cNvSpPr/>
          <p:nvPr/>
        </p:nvSpPr>
        <p:spPr>
          <a:xfrm>
            <a:off x="9835559" y="3752635"/>
            <a:ext cx="1008000" cy="252000"/>
          </a:xfrm>
          <a:prstGeom prst="left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9D392FA-909D-B3B8-2097-61BE22BC9B8B}"/>
              </a:ext>
            </a:extLst>
          </p:cNvPr>
          <p:cNvSpPr/>
          <p:nvPr/>
        </p:nvSpPr>
        <p:spPr>
          <a:xfrm>
            <a:off x="3739756" y="3539407"/>
            <a:ext cx="2808000" cy="2520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gauche 31">
            <a:extLst>
              <a:ext uri="{FF2B5EF4-FFF2-40B4-BE49-F238E27FC236}">
                <a16:creationId xmlns:a16="http://schemas.microsoft.com/office/drawing/2014/main" id="{10583EE9-10BA-41BA-4F15-4D93329B9F4F}"/>
              </a:ext>
            </a:extLst>
          </p:cNvPr>
          <p:cNvSpPr/>
          <p:nvPr/>
        </p:nvSpPr>
        <p:spPr>
          <a:xfrm>
            <a:off x="3719384" y="3962145"/>
            <a:ext cx="2808000" cy="252000"/>
          </a:xfrm>
          <a:prstGeom prst="lef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7478B40-6143-6EDA-3331-04CFED6B5639}"/>
              </a:ext>
            </a:extLst>
          </p:cNvPr>
          <p:cNvSpPr txBox="1"/>
          <p:nvPr/>
        </p:nvSpPr>
        <p:spPr>
          <a:xfrm>
            <a:off x="4591295" y="4145618"/>
            <a:ext cx="87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JSON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C35E8C4-90F4-48CD-6122-70FC313D3978}"/>
              </a:ext>
            </a:extLst>
          </p:cNvPr>
          <p:cNvGrpSpPr/>
          <p:nvPr/>
        </p:nvGrpSpPr>
        <p:grpSpPr>
          <a:xfrm>
            <a:off x="4313607" y="2424847"/>
            <a:ext cx="6256077" cy="1200329"/>
            <a:chOff x="4313607" y="2424847"/>
            <a:chExt cx="6256077" cy="1200329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75A45A0-A4C5-36C3-CD01-1459A31E5066}"/>
                </a:ext>
              </a:extLst>
            </p:cNvPr>
            <p:cNvSpPr txBox="1"/>
            <p:nvPr/>
          </p:nvSpPr>
          <p:spPr>
            <a:xfrm>
              <a:off x="4313607" y="2842197"/>
              <a:ext cx="632758" cy="37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API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0726058-91CF-CF0E-94B7-B0F33E9F017E}"/>
                </a:ext>
              </a:extLst>
            </p:cNvPr>
            <p:cNvSpPr txBox="1"/>
            <p:nvPr/>
          </p:nvSpPr>
          <p:spPr>
            <a:xfrm>
              <a:off x="4798122" y="2424847"/>
              <a:ext cx="5771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561013" algn="r"/>
                </a:tabLst>
              </a:pPr>
              <a:r>
                <a:rPr lang="fr-FR" b="1" dirty="0"/>
                <a:t>POST	C</a:t>
              </a:r>
            </a:p>
            <a:p>
              <a:pPr>
                <a:tabLst>
                  <a:tab pos="5561013" algn="r"/>
                </a:tabLst>
              </a:pPr>
              <a:r>
                <a:rPr lang="fr-FR" b="1" dirty="0"/>
                <a:t>GET	R</a:t>
              </a:r>
            </a:p>
            <a:p>
              <a:pPr>
                <a:tabLst>
                  <a:tab pos="5561013" algn="r"/>
                </a:tabLst>
              </a:pPr>
              <a:r>
                <a:rPr lang="fr-FR" b="1" dirty="0"/>
                <a:t>PUT/PATCH	U</a:t>
              </a:r>
            </a:p>
            <a:p>
              <a:pPr>
                <a:tabLst>
                  <a:tab pos="5561013" algn="r"/>
                </a:tabLst>
              </a:pPr>
              <a:r>
                <a:rPr lang="fr-FR" b="1" dirty="0"/>
                <a:t>DELETE	D</a:t>
              </a:r>
            </a:p>
          </p:txBody>
        </p:sp>
        <p:sp>
          <p:nvSpPr>
            <p:cNvPr id="36" name="Accolade ouvrante 35">
              <a:extLst>
                <a:ext uri="{FF2B5EF4-FFF2-40B4-BE49-F238E27FC236}">
                  <a16:creationId xmlns:a16="http://schemas.microsoft.com/office/drawing/2014/main" id="{7898E9C3-1E16-337C-B0EE-0133A3CA9B57}"/>
                </a:ext>
              </a:extLst>
            </p:cNvPr>
            <p:cNvSpPr/>
            <p:nvPr/>
          </p:nvSpPr>
          <p:spPr>
            <a:xfrm>
              <a:off x="4762052" y="2474275"/>
              <a:ext cx="144354" cy="1089846"/>
            </a:xfrm>
            <a:prstGeom prst="lef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5293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EBD1F-5442-9ACE-3F78-EBDB9029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96BA4-841F-5869-B8D3-797190ED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972" y="61500"/>
            <a:ext cx="9573659" cy="789400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Composants métier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BF541A-C711-CFAC-FF73-BAA87FD2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28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436F45-5DDB-6920-180B-C20AF5DE5B3B}"/>
              </a:ext>
            </a:extLst>
          </p:cNvPr>
          <p:cNvSpPr txBox="1"/>
          <p:nvPr/>
        </p:nvSpPr>
        <p:spPr>
          <a:xfrm>
            <a:off x="218542" y="-325601"/>
            <a:ext cx="615553" cy="7062725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sz="4000" b="1" dirty="0"/>
              <a:t>Controller :</a:t>
            </a:r>
            <a:endParaRPr lang="fr-FR" sz="48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8D762C-E414-F023-B5E7-8DEF3F6B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54" y="642314"/>
            <a:ext cx="9081745" cy="61358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8FD3B6-8EEE-9603-0B4D-BB4D66198964}"/>
              </a:ext>
            </a:extLst>
          </p:cNvPr>
          <p:cNvSpPr txBox="1"/>
          <p:nvPr/>
        </p:nvSpPr>
        <p:spPr>
          <a:xfrm>
            <a:off x="872031" y="-204725"/>
            <a:ext cx="615553" cy="7062725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70C0"/>
                </a:solidFill>
              </a:rPr>
              <a:t>API</a:t>
            </a:r>
            <a:r>
              <a:rPr lang="fr-FR" sz="4000" b="1" dirty="0"/>
              <a:t> </a:t>
            </a:r>
            <a:r>
              <a:rPr lang="fr-FR" sz="4000" b="1" dirty="0">
                <a:solidFill>
                  <a:srgbClr val="0070C0"/>
                </a:solidFill>
              </a:rPr>
              <a:t>–</a:t>
            </a:r>
            <a:r>
              <a:rPr lang="fr-FR" sz="4000" b="1" dirty="0"/>
              <a:t> </a:t>
            </a:r>
            <a:r>
              <a:rPr lang="fr-FR" sz="4000" b="1" dirty="0">
                <a:solidFill>
                  <a:srgbClr val="0070C0"/>
                </a:solidFill>
              </a:rPr>
              <a:t>GET</a:t>
            </a:r>
            <a:r>
              <a:rPr lang="fr-FR" sz="4000" b="1" dirty="0"/>
              <a:t>  </a:t>
            </a:r>
            <a:r>
              <a:rPr lang="fr-FR" sz="2800" b="1" dirty="0">
                <a:sym typeface="Wingdings" panose="05000000000000000000" pitchFamily="2" charset="2"/>
              </a:rPr>
              <a:t></a:t>
            </a:r>
            <a:r>
              <a:rPr lang="fr-FR" sz="4000" b="1" dirty="0">
                <a:sym typeface="Wingdings" panose="05000000000000000000" pitchFamily="2" charset="2"/>
              </a:rPr>
              <a:t> Afficher</a:t>
            </a:r>
            <a:endParaRPr lang="fr-FR" sz="4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C4C9E-1D23-9716-3413-DE1E4AC7F850}"/>
              </a:ext>
            </a:extLst>
          </p:cNvPr>
          <p:cNvSpPr/>
          <p:nvPr/>
        </p:nvSpPr>
        <p:spPr>
          <a:xfrm>
            <a:off x="1879600" y="668863"/>
            <a:ext cx="1866900" cy="324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357B8-B407-6B7D-4878-25EF1FFAB403}"/>
              </a:ext>
            </a:extLst>
          </p:cNvPr>
          <p:cNvSpPr/>
          <p:nvPr/>
        </p:nvSpPr>
        <p:spPr>
          <a:xfrm>
            <a:off x="3640673" y="3449450"/>
            <a:ext cx="4104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F47AEC-ED9F-B500-4FA9-2EC6026A75B3}"/>
              </a:ext>
            </a:extLst>
          </p:cNvPr>
          <p:cNvSpPr/>
          <p:nvPr/>
        </p:nvSpPr>
        <p:spPr>
          <a:xfrm>
            <a:off x="4953001" y="3940516"/>
            <a:ext cx="4428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78858-63DA-CF4D-E107-299762F18644}"/>
              </a:ext>
            </a:extLst>
          </p:cNvPr>
          <p:cNvSpPr/>
          <p:nvPr/>
        </p:nvSpPr>
        <p:spPr>
          <a:xfrm>
            <a:off x="3649128" y="5930192"/>
            <a:ext cx="7020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7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28AC8-640E-49BC-5854-6EF567680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6C654-9DBF-0DF1-ED8F-BBE036E88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972" y="252000"/>
            <a:ext cx="9573659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Composants métier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AC9657-2EA8-76E3-9F4B-09BF7023BA97}"/>
              </a:ext>
            </a:extLst>
          </p:cNvPr>
          <p:cNvSpPr txBox="1"/>
          <p:nvPr/>
        </p:nvSpPr>
        <p:spPr>
          <a:xfrm>
            <a:off x="358612" y="792000"/>
            <a:ext cx="8604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Controller : </a:t>
            </a:r>
            <a:r>
              <a:rPr lang="fr-FR" sz="4000" b="1" dirty="0">
                <a:solidFill>
                  <a:srgbClr val="0070C0"/>
                </a:solidFill>
              </a:rPr>
              <a:t>API</a:t>
            </a:r>
            <a:r>
              <a:rPr lang="fr-FR" sz="4000" b="1" dirty="0"/>
              <a:t> </a:t>
            </a:r>
            <a:r>
              <a:rPr lang="fr-FR" sz="4000" b="1" dirty="0">
                <a:solidFill>
                  <a:srgbClr val="0070C0"/>
                </a:solidFill>
              </a:rPr>
              <a:t>–</a:t>
            </a:r>
            <a:r>
              <a:rPr lang="fr-FR" sz="4000" b="1" dirty="0"/>
              <a:t> </a:t>
            </a:r>
            <a:r>
              <a:rPr lang="fr-FR" sz="4000" b="1" dirty="0">
                <a:solidFill>
                  <a:srgbClr val="0070C0"/>
                </a:solidFill>
              </a:rPr>
              <a:t>GET</a:t>
            </a:r>
            <a:r>
              <a:rPr lang="fr-FR" sz="4000" b="1" dirty="0"/>
              <a:t>  </a:t>
            </a:r>
            <a:r>
              <a:rPr lang="fr-FR" sz="2800" b="1" dirty="0">
                <a:sym typeface="Wingdings" panose="05000000000000000000" pitchFamily="2" charset="2"/>
              </a:rPr>
              <a:t></a:t>
            </a:r>
            <a:r>
              <a:rPr lang="fr-FR" sz="4000" b="1" dirty="0">
                <a:sym typeface="Wingdings" panose="05000000000000000000" pitchFamily="2" charset="2"/>
              </a:rPr>
              <a:t> Afficher</a:t>
            </a:r>
            <a:endParaRPr lang="fr-FR" sz="4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844AC3-352F-D83E-553D-53F6739D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0" y="1407553"/>
            <a:ext cx="10774497" cy="50903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B3946B-AAF5-7D15-7AB2-D0BE0991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29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F33ED-DB3B-60E3-A06B-FF75C27A5C17}"/>
              </a:ext>
            </a:extLst>
          </p:cNvPr>
          <p:cNvSpPr/>
          <p:nvPr/>
        </p:nvSpPr>
        <p:spPr>
          <a:xfrm>
            <a:off x="2734737" y="3694993"/>
            <a:ext cx="2988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9590A2-F3A0-2767-B098-A2C3A475F279}"/>
              </a:ext>
            </a:extLst>
          </p:cNvPr>
          <p:cNvSpPr/>
          <p:nvPr/>
        </p:nvSpPr>
        <p:spPr>
          <a:xfrm>
            <a:off x="2743198" y="4363859"/>
            <a:ext cx="5004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E029F-ED10-6A85-E7B8-7C771D008992}"/>
              </a:ext>
            </a:extLst>
          </p:cNvPr>
          <p:cNvSpPr/>
          <p:nvPr/>
        </p:nvSpPr>
        <p:spPr>
          <a:xfrm>
            <a:off x="2760141" y="5625131"/>
            <a:ext cx="6624000" cy="19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78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2CE73-D86B-7C92-A05B-F639D4EFD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485ED3-CB11-D2D2-9739-8593C9B42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7079" y="564233"/>
            <a:ext cx="5173250" cy="769441"/>
          </a:xfr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fr-FR" sz="6600" b="1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72369D-1614-7077-F85F-CDD56BC6FF04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3D9139-E9C5-E8B1-0235-BC3B0B4C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017F1D-D4FA-F783-566F-7C7E3156B5D4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3</a:t>
            </a:r>
          </a:p>
          <a:p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  9</a:t>
            </a:r>
          </a:p>
          <a:p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  <a:p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</a:p>
          <a:p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</a:p>
          <a:p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439208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3168-1BEF-1764-B808-EBC3128A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B9A419-EB2A-CD52-A385-39D266D41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972" y="252000"/>
            <a:ext cx="9573659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Composants métier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BBAD89-AA79-0317-4ACC-7AD6BC5B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30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ECB708-7A76-81F2-A989-5B4AE37775A4}"/>
              </a:ext>
            </a:extLst>
          </p:cNvPr>
          <p:cNvSpPr txBox="1"/>
          <p:nvPr/>
        </p:nvSpPr>
        <p:spPr>
          <a:xfrm>
            <a:off x="358612" y="792000"/>
            <a:ext cx="615553" cy="5438672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sz="4000" b="1" dirty="0">
                <a:solidFill>
                  <a:srgbClr val="0070C0"/>
                </a:solidFill>
              </a:rPr>
              <a:t>API – POST </a:t>
            </a:r>
            <a:r>
              <a:rPr lang="fr-FR" sz="2800" b="1" dirty="0">
                <a:sym typeface="Wingdings" panose="05000000000000000000" pitchFamily="2" charset="2"/>
              </a:rPr>
              <a:t></a:t>
            </a:r>
            <a:r>
              <a:rPr lang="fr-FR" sz="4000" b="1" dirty="0">
                <a:sym typeface="Wingdings" panose="05000000000000000000" pitchFamily="2" charset="2"/>
              </a:rPr>
              <a:t>  Créer</a:t>
            </a:r>
            <a:endParaRPr lang="fr-FR" sz="48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5B586E4-F81B-8812-B21C-0FAB6E48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95" y="855133"/>
            <a:ext cx="9232958" cy="5856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6A823F-48D0-24C4-053C-61662EB907B0}"/>
              </a:ext>
            </a:extLst>
          </p:cNvPr>
          <p:cNvSpPr/>
          <p:nvPr/>
        </p:nvSpPr>
        <p:spPr>
          <a:xfrm>
            <a:off x="2099733" y="2937934"/>
            <a:ext cx="3528000" cy="324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F9BCBF-7507-194F-7091-1095AEABA16D}"/>
              </a:ext>
            </a:extLst>
          </p:cNvPr>
          <p:cNvSpPr/>
          <p:nvPr/>
        </p:nvSpPr>
        <p:spPr>
          <a:xfrm>
            <a:off x="2133607" y="3603761"/>
            <a:ext cx="7128000" cy="1808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0F6B5-F4DE-9CCA-F510-BB9CD16A5D1F}"/>
              </a:ext>
            </a:extLst>
          </p:cNvPr>
          <p:cNvSpPr/>
          <p:nvPr/>
        </p:nvSpPr>
        <p:spPr>
          <a:xfrm>
            <a:off x="2116665" y="5161619"/>
            <a:ext cx="2641602" cy="5364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2BFA8B-BCD1-DB07-7467-C0A590C030C6}"/>
              </a:ext>
            </a:extLst>
          </p:cNvPr>
          <p:cNvSpPr txBox="1"/>
          <p:nvPr/>
        </p:nvSpPr>
        <p:spPr>
          <a:xfrm>
            <a:off x="-115523" y="944400"/>
            <a:ext cx="615553" cy="5438672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fr-FR" sz="4000" b="1" dirty="0"/>
              <a:t>Controller :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382878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ECAED-3EC2-ADC3-6AE1-8CA096F5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A2F7B-56A2-2CD9-31F3-D9DED9BCE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972" y="252000"/>
            <a:ext cx="9573659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Composants métier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765697C-4181-6AE9-D3DE-CA56AB48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31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097227-478B-99E9-518E-6AB7A7462FDD}"/>
              </a:ext>
            </a:extLst>
          </p:cNvPr>
          <p:cNvSpPr txBox="1"/>
          <p:nvPr/>
        </p:nvSpPr>
        <p:spPr>
          <a:xfrm>
            <a:off x="358613" y="791999"/>
            <a:ext cx="8712000" cy="5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Controller : </a:t>
            </a:r>
            <a:r>
              <a:rPr lang="fr-FR" sz="4000" b="1" dirty="0">
                <a:solidFill>
                  <a:srgbClr val="0070C0"/>
                </a:solidFill>
              </a:rPr>
              <a:t>API – PATCH  </a:t>
            </a:r>
            <a:r>
              <a:rPr lang="fr-FR" sz="2800" b="1" dirty="0">
                <a:sym typeface="Wingdings" panose="05000000000000000000" pitchFamily="2" charset="2"/>
              </a:rPr>
              <a:t>  </a:t>
            </a:r>
            <a:r>
              <a:rPr lang="fr-FR" sz="4000" b="1" dirty="0">
                <a:sym typeface="Wingdings" panose="05000000000000000000" pitchFamily="2" charset="2"/>
              </a:rPr>
              <a:t> Mise à jour</a:t>
            </a:r>
            <a:endParaRPr lang="fr-FR" sz="48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F08E86-CB3E-63E7-18B2-C5702ED7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5" y="1341404"/>
            <a:ext cx="11823880" cy="5030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614494-2651-8982-4CD5-5E9B6362705D}"/>
              </a:ext>
            </a:extLst>
          </p:cNvPr>
          <p:cNvSpPr/>
          <p:nvPr/>
        </p:nvSpPr>
        <p:spPr>
          <a:xfrm>
            <a:off x="1168397" y="2421463"/>
            <a:ext cx="6156000" cy="46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C14789-62A7-9D7F-E40F-0CD355ECA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20" y="1341404"/>
            <a:ext cx="9190979" cy="54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EFD4-3B2C-DD7A-41C9-677A6B14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5E93D-9A67-E927-93BC-37EE1015F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888" y="252000"/>
            <a:ext cx="9628743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Composants métier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CFB089-05F8-2B3B-46D4-63DB36EE8716}"/>
              </a:ext>
            </a:extLst>
          </p:cNvPr>
          <p:cNvSpPr txBox="1"/>
          <p:nvPr/>
        </p:nvSpPr>
        <p:spPr>
          <a:xfrm>
            <a:off x="304915" y="1101686"/>
            <a:ext cx="615553" cy="2555915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r>
              <a:rPr lang="fr-FR" sz="4000" b="1" dirty="0"/>
              <a:t>Repository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D27C30-F77F-9B04-4C3B-5E91E5BB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70" y="906840"/>
            <a:ext cx="9550496" cy="57019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185DE8-982D-976B-CD48-76996B9E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65" y="903809"/>
            <a:ext cx="10020300" cy="5753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E01A3E2-C4D5-37D4-7AF8-BF6D5D5E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5" y="903809"/>
            <a:ext cx="10098853" cy="58592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D5A977-323C-2815-B9B6-936769457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2" y="2665503"/>
            <a:ext cx="11291351" cy="38241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94D1FA-CE2E-3D2B-B6E2-EA49BBEA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32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20DF5-AEFC-D51F-380C-F886D2AA15E8}"/>
              </a:ext>
            </a:extLst>
          </p:cNvPr>
          <p:cNvSpPr/>
          <p:nvPr/>
        </p:nvSpPr>
        <p:spPr>
          <a:xfrm>
            <a:off x="3509433" y="5223934"/>
            <a:ext cx="3312000" cy="216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32BBA-BF95-4787-05AE-631731D22FC0}"/>
              </a:ext>
            </a:extLst>
          </p:cNvPr>
          <p:cNvSpPr/>
          <p:nvPr/>
        </p:nvSpPr>
        <p:spPr>
          <a:xfrm>
            <a:off x="3509433" y="5909734"/>
            <a:ext cx="5256000" cy="216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A5548-7163-C530-6996-343ECE20A2B8}"/>
              </a:ext>
            </a:extLst>
          </p:cNvPr>
          <p:cNvSpPr/>
          <p:nvPr/>
        </p:nvSpPr>
        <p:spPr>
          <a:xfrm>
            <a:off x="4995333" y="931334"/>
            <a:ext cx="5796000" cy="54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1A92-6D66-F811-1832-DE961CEAC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0D464846-0048-4B6A-8B58-4A227436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85" y="3656345"/>
            <a:ext cx="8819673" cy="29888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82E404-F31F-6A7C-3620-E2B7AB162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2000"/>
            <a:ext cx="12192000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Tests unitaires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0C34C3-FC2D-4321-0F03-1A44675206DD}"/>
              </a:ext>
            </a:extLst>
          </p:cNvPr>
          <p:cNvSpPr txBox="1"/>
          <p:nvPr/>
        </p:nvSpPr>
        <p:spPr>
          <a:xfrm>
            <a:off x="360000" y="846016"/>
            <a:ext cx="615553" cy="2666427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r>
              <a:rPr lang="fr-FR" sz="4000" b="1" dirty="0"/>
              <a:t>Assertions</a:t>
            </a:r>
            <a:endParaRPr lang="fr-FR" sz="3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07D0AF-49FF-06E2-35C0-CB05691A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11" y="846017"/>
            <a:ext cx="9482934" cy="26664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E0B138-AAEF-EAA1-8526-61CADAD81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04" y="3655238"/>
            <a:ext cx="11420475" cy="29718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3F171B4-8BB0-E750-987C-FF47AE9D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7D31E2-1030-D781-EDC6-80BE39E04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29" y="3822654"/>
            <a:ext cx="10810875" cy="26384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E76CC9A-1765-743E-03E5-251906B43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778" y="3939891"/>
            <a:ext cx="10606701" cy="23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8D70-39E6-D073-4720-8EBD3E0E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386668-C554-2681-9D86-8CDB9E3C7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2000"/>
            <a:ext cx="12192000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BACK-END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Tests unitaires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64C98F-8A12-7558-4182-F740FACB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69" y="970222"/>
            <a:ext cx="6766078" cy="364271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7A6B0B6-4718-C2BC-A355-1680E117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84" y="2023122"/>
            <a:ext cx="10491730" cy="46120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0525F3-125A-158A-6DAE-12E29165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95" y="2023122"/>
            <a:ext cx="11848289" cy="471360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5676CA-A919-1A8B-0F03-1EF11678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34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97CC32-CD02-0C5F-62E8-D0945A6A3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893" y="5563820"/>
            <a:ext cx="5760590" cy="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D324-F6CF-DA1A-3865-27E38390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674B3A-D9CE-F706-F560-0E4CBA1D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35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A7C236-EF75-E994-3968-B81FAD1E4C95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355F29-C1B1-A58C-DF6F-39CFD098A56A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fr-FR" sz="4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421104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020FB-225D-7E1B-75E8-433BFDA7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F59DE-898F-6819-9B50-C08E8D27B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2611C7-7D1D-DBFE-023E-76B673E9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36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0633BD-8B1A-627D-7CFC-AF9C77747758}"/>
              </a:ext>
            </a:extLst>
          </p:cNvPr>
          <p:cNvSpPr txBox="1"/>
          <p:nvPr/>
        </p:nvSpPr>
        <p:spPr>
          <a:xfrm>
            <a:off x="612000" y="891052"/>
            <a:ext cx="9527756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fr-FR" sz="4000" b="1" dirty="0"/>
              <a:t>Code couleur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5A7B29-6673-1D12-F0DD-36D1265D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88" y="4153295"/>
            <a:ext cx="9267825" cy="1714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8B6A6C-1605-BDC7-66C9-22769185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938" y="1512661"/>
            <a:ext cx="2641964" cy="221698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1C0BCDA-869D-2D80-7C77-5B8622B7A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157" y="1830150"/>
            <a:ext cx="3714750" cy="16954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DD7D4EF-2B68-C5C8-6BBE-206E524FA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98" y="1830150"/>
            <a:ext cx="4114800" cy="1676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947EF25-01BB-F568-059D-858DB7CA3297}"/>
              </a:ext>
            </a:extLst>
          </p:cNvPr>
          <p:cNvSpPr txBox="1"/>
          <p:nvPr/>
        </p:nvSpPr>
        <p:spPr>
          <a:xfrm>
            <a:off x="521098" y="1529878"/>
            <a:ext cx="1386133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fr-FR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B193A0-A2DD-2AA1-BB10-A2071C89A732}"/>
              </a:ext>
            </a:extLst>
          </p:cNvPr>
          <p:cNvSpPr txBox="1"/>
          <p:nvPr/>
        </p:nvSpPr>
        <p:spPr>
          <a:xfrm>
            <a:off x="5141735" y="1533570"/>
            <a:ext cx="1386133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fr-FR" dirty="0"/>
              <a:t>CompUser</a:t>
            </a:r>
          </a:p>
        </p:txBody>
      </p:sp>
    </p:spTree>
    <p:extLst>
      <p:ext uri="{BB962C8B-B14F-4D97-AF65-F5344CB8AC3E}">
        <p14:creationId xmlns:p14="http://schemas.microsoft.com/office/powerpoint/2010/main" val="12000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5A3B-DCB4-A3DE-3DEF-26E2CF20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DBC08-88F1-0D05-44F0-9F226BB45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7504D7-B785-DB68-A924-2B7040C3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37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C399498-0955-4C77-9371-1A8FDC3CB350}"/>
              </a:ext>
            </a:extLst>
          </p:cNvPr>
          <p:cNvSpPr txBox="1"/>
          <p:nvPr/>
        </p:nvSpPr>
        <p:spPr>
          <a:xfrm>
            <a:off x="117382" y="931231"/>
            <a:ext cx="800219" cy="49955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Ecrans</a:t>
            </a:r>
            <a:r>
              <a:rPr lang="fr-FR" sz="4000" dirty="0"/>
              <a:t> &amp; </a:t>
            </a:r>
            <a:r>
              <a:rPr lang="fr-FR" sz="4000" b="1" dirty="0"/>
              <a:t>navigation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C95678-07D8-0ECE-4A1E-8D0D246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876425"/>
            <a:ext cx="4610100" cy="31051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98740B-81D8-A8FC-5A81-91375935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34" y="880804"/>
            <a:ext cx="10662399" cy="59466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EB3D43C-4971-8CFA-5A6F-BEEBB5BB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7333" y="1305807"/>
            <a:ext cx="802634" cy="7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B0F0-5262-0B61-A436-46F43FFB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4AD54-D18D-95BE-A707-4C1C471BA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DD0342-C47E-0986-BD89-56A9D79E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38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2FFF97-22D2-B46B-AD24-E858DC81C81D}"/>
              </a:ext>
            </a:extLst>
          </p:cNvPr>
          <p:cNvSpPr txBox="1"/>
          <p:nvPr/>
        </p:nvSpPr>
        <p:spPr>
          <a:xfrm>
            <a:off x="117382" y="931231"/>
            <a:ext cx="800219" cy="49955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Ecrans</a:t>
            </a:r>
            <a:r>
              <a:rPr lang="fr-FR" sz="4000" dirty="0"/>
              <a:t> &amp; </a:t>
            </a:r>
            <a:r>
              <a:rPr lang="fr-FR" sz="4000" b="1" dirty="0"/>
              <a:t>navigation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EE6D0A2-0467-2168-BB33-BE209ECB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57" y="1412698"/>
            <a:ext cx="1542344" cy="12981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B660B3-9032-20E8-680F-25CD1397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1170289"/>
            <a:ext cx="10621589" cy="5165373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C53D0F0-F411-2B09-4B6E-F48E6FFA8FF4}"/>
              </a:ext>
            </a:extLst>
          </p:cNvPr>
          <p:cNvSpPr/>
          <p:nvPr/>
        </p:nvSpPr>
        <p:spPr>
          <a:xfrm>
            <a:off x="9663289" y="2652889"/>
            <a:ext cx="216000" cy="108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85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F2660-1220-5743-FEA3-D9C425F0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C7723-4231-BFA5-AD22-FBFF5970F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34049-6ED4-C3F5-138C-7D8A2BFF7FBA}"/>
              </a:ext>
            </a:extLst>
          </p:cNvPr>
          <p:cNvSpPr txBox="1"/>
          <p:nvPr/>
        </p:nvSpPr>
        <p:spPr>
          <a:xfrm>
            <a:off x="117382" y="931231"/>
            <a:ext cx="800219" cy="49955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Ecrans</a:t>
            </a:r>
            <a:r>
              <a:rPr lang="fr-FR" sz="4000" dirty="0"/>
              <a:t> &amp; </a:t>
            </a:r>
            <a:r>
              <a:rPr lang="fr-FR" sz="4000" b="1" dirty="0"/>
              <a:t>navigation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812227-3664-4D7B-9894-4D735C917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1" y="1114200"/>
            <a:ext cx="11125200" cy="5257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C9D65F-D95C-DBCB-79D1-BAA55D2B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456" y="5282830"/>
            <a:ext cx="8829675" cy="2476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929365B-9153-6EC8-4129-B949948DC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51" y="1047609"/>
            <a:ext cx="11258550" cy="5562600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E6B8B684-B5B1-A539-8732-CCDC48F4BE0C}"/>
              </a:ext>
            </a:extLst>
          </p:cNvPr>
          <p:cNvSpPr/>
          <p:nvPr/>
        </p:nvSpPr>
        <p:spPr>
          <a:xfrm>
            <a:off x="10194914" y="1961770"/>
            <a:ext cx="216000" cy="108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C07187-BC0D-10D3-071B-BFCE5CF1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39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after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8F7B-3F88-B239-5FAA-D1CE973F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B24E153-BA0F-B091-207A-3A2ECB06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247" y="2257269"/>
            <a:ext cx="4410075" cy="28860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772709-94B7-2B13-68BB-047C809A5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770" y="255961"/>
            <a:ext cx="10608552" cy="682720"/>
          </a:xfrm>
          <a:solidFill>
            <a:schemeClr val="bg1">
              <a:alpha val="70000"/>
            </a:schemeClr>
          </a:solidFill>
        </p:spPr>
        <p:txBody>
          <a:bodyPr lIns="0" tIns="0" rIns="0" bIns="0">
            <a:normAutofit fontScale="90000"/>
          </a:bodyPr>
          <a:lstStyle/>
          <a:p>
            <a:r>
              <a:rPr lang="fr-FR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CCO</a:t>
            </a:r>
            <a:r>
              <a:rPr lang="fr-FR" sz="6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Cédric Couderc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CA04B1-0041-2A92-0A31-1C91E09B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</a:t>
            </a:fld>
            <a:endParaRPr lang="fr-F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C73CB0-F9AD-5565-9FBC-7AADAEE4C49A}"/>
              </a:ext>
            </a:extLst>
          </p:cNvPr>
          <p:cNvSpPr txBox="1"/>
          <p:nvPr/>
        </p:nvSpPr>
        <p:spPr>
          <a:xfrm>
            <a:off x="983704" y="1482448"/>
            <a:ext cx="59326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latin typeface="Calibri" panose="020F0502020204030204" pitchFamily="34" charset="0"/>
                <a:cs typeface="Calibri" panose="020F0502020204030204" pitchFamily="34" charset="0"/>
              </a:rPr>
              <a:t>Création 2016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944316-B436-AE65-8614-09411C8B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247" y="2265291"/>
            <a:ext cx="4400550" cy="288607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AD51227-CF99-61A7-7EDB-B8DBA5E3F329}"/>
              </a:ext>
            </a:extLst>
          </p:cNvPr>
          <p:cNvSpPr txBox="1"/>
          <p:nvPr/>
        </p:nvSpPr>
        <p:spPr>
          <a:xfrm>
            <a:off x="554971" y="2738199"/>
            <a:ext cx="60958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Réparation d'ordinateurs et d'équipements périphériques</a:t>
            </a:r>
            <a:endParaRPr lang="fr-FR" sz="3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6E6B58-356D-719F-A004-7C5C582CD226}"/>
              </a:ext>
            </a:extLst>
          </p:cNvPr>
          <p:cNvSpPr txBox="1"/>
          <p:nvPr/>
        </p:nvSpPr>
        <p:spPr>
          <a:xfrm>
            <a:off x="554971" y="4096070"/>
            <a:ext cx="60958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Entreprises et collectivités locales</a:t>
            </a:r>
            <a:endParaRPr lang="fr-FR" sz="3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9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A2E97-88D5-C144-BEE8-1C905172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E8CCCC-BA43-4BA9-158A-D65CDF46F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50F028-5E60-9853-4ED3-3AF9F06D935E}"/>
              </a:ext>
            </a:extLst>
          </p:cNvPr>
          <p:cNvSpPr txBox="1"/>
          <p:nvPr/>
        </p:nvSpPr>
        <p:spPr>
          <a:xfrm>
            <a:off x="117382" y="931231"/>
            <a:ext cx="800219" cy="49955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Ecrans</a:t>
            </a:r>
            <a:r>
              <a:rPr lang="fr-FR" sz="4000" dirty="0"/>
              <a:t> &amp; </a:t>
            </a:r>
            <a:r>
              <a:rPr lang="fr-FR" sz="4000" b="1" dirty="0"/>
              <a:t>navigation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2C7304-24F0-574A-3934-B6B87EFA1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1" y="1114200"/>
            <a:ext cx="11125200" cy="5257800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C54EC41-C91F-72D9-F082-41399B453A87}"/>
              </a:ext>
            </a:extLst>
          </p:cNvPr>
          <p:cNvSpPr/>
          <p:nvPr/>
        </p:nvSpPr>
        <p:spPr>
          <a:xfrm>
            <a:off x="11404625" y="5101891"/>
            <a:ext cx="216000" cy="108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285C3B-7AF2-336B-15AE-5485BE2B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26" y="1072296"/>
            <a:ext cx="11330585" cy="540391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389447-3CEE-6FAD-54DC-7B4A90F6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40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13C5E-F2C9-2F92-A222-5A41BCD0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170F6-519C-22D3-2361-14A75D135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Registro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2901455-1DEE-D1FE-BDEA-E4B81073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80" y="839972"/>
            <a:ext cx="4162298" cy="58785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2CDBD8-65EC-B15A-55B2-9F228938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41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A399E3-1728-0B6F-5CD0-673F717F05EB}"/>
              </a:ext>
            </a:extLst>
          </p:cNvPr>
          <p:cNvSpPr txBox="1"/>
          <p:nvPr/>
        </p:nvSpPr>
        <p:spPr>
          <a:xfrm>
            <a:off x="117382" y="931231"/>
            <a:ext cx="800219" cy="49955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Ecrans</a:t>
            </a:r>
            <a:r>
              <a:rPr lang="fr-FR" sz="4000" dirty="0"/>
              <a:t> &amp; </a:t>
            </a:r>
            <a:r>
              <a:rPr lang="fr-FR" sz="4000" b="1" dirty="0"/>
              <a:t>Responsive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90219D4-84AC-A126-27E5-85924E25E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84" y="858851"/>
            <a:ext cx="9327465" cy="584081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2CFF520-3D48-2A53-2B21-863AA27C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53" y="858851"/>
            <a:ext cx="10392347" cy="58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F0B95-39A5-25FA-1C15-D08F6CD8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61DB8-9F0F-DB3C-3353-5273C6ED6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Fixtures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346E74-9D45-B19F-326C-E865F26B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42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07ADBA1-9186-E693-EEB6-8DF697483ADD}"/>
              </a:ext>
            </a:extLst>
          </p:cNvPr>
          <p:cNvSpPr txBox="1"/>
          <p:nvPr/>
        </p:nvSpPr>
        <p:spPr>
          <a:xfrm>
            <a:off x="612000" y="1292373"/>
            <a:ext cx="800219" cy="24092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4000" b="1" dirty="0"/>
              <a:t>Fixtures</a:t>
            </a:r>
            <a:r>
              <a:rPr lang="fr-FR" sz="4000" dirty="0"/>
              <a:t> </a:t>
            </a:r>
            <a:endParaRPr lang="fr-FR" sz="4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F17E5C-AFDC-C256-9CE2-E3DCC5E9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30" y="892356"/>
            <a:ext cx="5919719" cy="56048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A3638F-2BC9-543A-D1E3-D5A8A1AC8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06" y="892361"/>
            <a:ext cx="6933897" cy="5604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2199BB-C4B3-84E4-2052-0B05B6628318}"/>
              </a:ext>
            </a:extLst>
          </p:cNvPr>
          <p:cNvSpPr/>
          <p:nvPr/>
        </p:nvSpPr>
        <p:spPr>
          <a:xfrm>
            <a:off x="6804837" y="2041451"/>
            <a:ext cx="1669312" cy="1913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5400DB-8991-2E4E-7928-F647314F7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997" y="927372"/>
            <a:ext cx="7056398" cy="56048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D08B60-3824-17CF-CE42-62401E45A3CD}"/>
              </a:ext>
            </a:extLst>
          </p:cNvPr>
          <p:cNvSpPr/>
          <p:nvPr/>
        </p:nvSpPr>
        <p:spPr>
          <a:xfrm>
            <a:off x="5695598" y="2561503"/>
            <a:ext cx="1669312" cy="1913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B5060-235E-B8E1-80F3-B71438DD4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409" y="3220920"/>
            <a:ext cx="11200483" cy="30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B3BD0-57E5-B96A-A25E-6AB82124A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886662A-4FDC-54EE-66A1-BFBA8372A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7" y="936744"/>
            <a:ext cx="5881328" cy="566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508E59-BC8A-35D3-4492-7C21BC4AF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749" y="252000"/>
            <a:ext cx="9243152" cy="769441"/>
          </a:xfrm>
        </p:spPr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TESTS Fonctionnels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FDAA98-026E-C118-42BF-9ADCC71E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AE2899-995C-7F6A-1FFD-9428C2F8D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67" y="2402129"/>
            <a:ext cx="10640113" cy="38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F70-437F-C197-926F-85F3C71F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9A7FB9B-FF84-0971-A971-2850B10F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8" y="1489422"/>
            <a:ext cx="5653913" cy="41564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52F2C-CE53-5482-9EEF-640291BD9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03078C-C0D3-00D9-9DC3-DD966F3E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44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B97FC8-FE21-91D1-C78B-07FF629812B6}"/>
              </a:ext>
            </a:extLst>
          </p:cNvPr>
          <p:cNvSpPr txBox="1"/>
          <p:nvPr/>
        </p:nvSpPr>
        <p:spPr>
          <a:xfrm>
            <a:off x="425708" y="925747"/>
            <a:ext cx="113405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Statique : Liste déroulante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D77BFF-3DA2-E895-7C8A-DECA27A9D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17" y="1233523"/>
            <a:ext cx="5819775" cy="52197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49B0B2-FAA3-AF8B-580D-13A4CEFB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271" y="5165490"/>
            <a:ext cx="25050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E06810-8306-370A-4BCF-7D44A00A120E}"/>
              </a:ext>
            </a:extLst>
          </p:cNvPr>
          <p:cNvSpPr/>
          <p:nvPr/>
        </p:nvSpPr>
        <p:spPr>
          <a:xfrm>
            <a:off x="1003300" y="2053731"/>
            <a:ext cx="3096000" cy="18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CD134-76E7-87D5-E0C6-7D228152C1DC}"/>
              </a:ext>
            </a:extLst>
          </p:cNvPr>
          <p:cNvSpPr/>
          <p:nvPr/>
        </p:nvSpPr>
        <p:spPr>
          <a:xfrm>
            <a:off x="1225550" y="3723781"/>
            <a:ext cx="3312000" cy="18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84AB0-13FF-87D1-AB52-FB360A9ACBCD}"/>
              </a:ext>
            </a:extLst>
          </p:cNvPr>
          <p:cNvSpPr/>
          <p:nvPr/>
        </p:nvSpPr>
        <p:spPr>
          <a:xfrm>
            <a:off x="7702550" y="1425081"/>
            <a:ext cx="3096000" cy="36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0489F-0368-9315-BEA9-76E0DB8B72EA}"/>
              </a:ext>
            </a:extLst>
          </p:cNvPr>
          <p:cNvSpPr/>
          <p:nvPr/>
        </p:nvSpPr>
        <p:spPr>
          <a:xfrm>
            <a:off x="8102600" y="2879231"/>
            <a:ext cx="2232000" cy="36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2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332F-026E-6C9E-A9C5-065877F2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7F254-8B01-01D9-D452-CEDE8C58B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005EE8-147C-41C8-EA16-5DAFC950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45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B8E9B3-2D8D-AE01-CBF2-02BD1E6CADD2}"/>
              </a:ext>
            </a:extLst>
          </p:cNvPr>
          <p:cNvSpPr txBox="1"/>
          <p:nvPr/>
        </p:nvSpPr>
        <p:spPr>
          <a:xfrm>
            <a:off x="472188" y="883212"/>
            <a:ext cx="113405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Statique : Barre d’en-tête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796E30-668A-BA45-DB1C-578F36C0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5" y="1415909"/>
            <a:ext cx="2781300" cy="20764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65B783-6CD2-A4D2-3AC5-F14DC273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3536767"/>
            <a:ext cx="2838450" cy="27908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71EE43-95F8-C4B0-0B05-330808297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45" y="966067"/>
            <a:ext cx="5739367" cy="4498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36CD066-5E60-FB87-6E6D-599B24D99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130" y="1432754"/>
            <a:ext cx="5679284" cy="5121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136D72-FE7C-3B5B-DBFA-910B3364FA9D}"/>
              </a:ext>
            </a:extLst>
          </p:cNvPr>
          <p:cNvSpPr/>
          <p:nvPr/>
        </p:nvSpPr>
        <p:spPr>
          <a:xfrm>
            <a:off x="8112642" y="2254102"/>
            <a:ext cx="744279" cy="1913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1364454-BC72-3D70-E9C3-5FA3F3AB2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08" y="1817195"/>
            <a:ext cx="68103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A9D-2B12-3DD6-6212-6FD70ED7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63C948-15AD-2BA7-07AA-22696DFC0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99369D-7DE4-17C9-6ABA-260F57B0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46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1E0785-87FC-DD79-46DF-AF16B5894E4C}"/>
              </a:ext>
            </a:extLst>
          </p:cNvPr>
          <p:cNvSpPr txBox="1"/>
          <p:nvPr/>
        </p:nvSpPr>
        <p:spPr>
          <a:xfrm>
            <a:off x="472189" y="1021441"/>
            <a:ext cx="11127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Dynamique : Changement de Société dans le select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93F8A59-F1BC-49CE-2FCE-3319A33C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57" y="2609399"/>
            <a:ext cx="6345373" cy="31972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B391B9-FF8A-54C7-5B9C-92EB76DF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704022"/>
            <a:ext cx="5137298" cy="179805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F80DFD5-2B1A-2EED-7842-9C2F10A0AAB9}"/>
              </a:ext>
            </a:extLst>
          </p:cNvPr>
          <p:cNvSpPr txBox="1"/>
          <p:nvPr/>
        </p:nvSpPr>
        <p:spPr>
          <a:xfrm>
            <a:off x="472189" y="3669331"/>
            <a:ext cx="4755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Sur changement de société dans le select </a:t>
            </a:r>
          </a:p>
          <a:p>
            <a:pPr algn="ctr"/>
            <a:endParaRPr lang="fr-FR" sz="2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Exécution de la fonction fléchée </a:t>
            </a:r>
            <a:r>
              <a:rPr lang="fr-F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handleCompanyChange</a:t>
            </a:r>
            <a:endParaRPr lang="fr-FR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B027E-A158-1725-1389-BE65A8FAD435}"/>
              </a:ext>
            </a:extLst>
          </p:cNvPr>
          <p:cNvSpPr/>
          <p:nvPr/>
        </p:nvSpPr>
        <p:spPr>
          <a:xfrm>
            <a:off x="6464300" y="3030900"/>
            <a:ext cx="4095750" cy="36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0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214E7-751A-DF9D-7504-2DD26E3D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738A1-8E6A-CE12-842D-DDD6B73E2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FRONT-END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68E46A-E4EE-5948-A908-5E896F22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47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38850A-3BEA-8A50-6041-2EDB5183702D}"/>
              </a:ext>
            </a:extLst>
          </p:cNvPr>
          <p:cNvSpPr txBox="1"/>
          <p:nvPr/>
        </p:nvSpPr>
        <p:spPr>
          <a:xfrm>
            <a:off x="472189" y="1021441"/>
            <a:ext cx="11127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Dynamique : Changement de Société dans le select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5E3F5F1-0A11-F169-AD9A-9256576B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1" y="1579330"/>
            <a:ext cx="3759569" cy="8271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0134EAC-AB7C-933C-4972-C258730B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80" y="5964575"/>
            <a:ext cx="3787306" cy="51953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DAD6D9B-01F5-C884-DF9D-12117F4E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218" y="2397334"/>
            <a:ext cx="4165639" cy="179280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C2BAEB-019E-5546-7A1B-A3268BB2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79" y="2811788"/>
            <a:ext cx="4165639" cy="31548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1A6F14-CF7E-6253-F116-C669CC8BB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411" y="1654000"/>
            <a:ext cx="4045908" cy="48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91956-691A-366C-814A-99A95305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BEFDD6-01C7-C906-273B-912FC8C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48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B7E762-742D-0E79-17C4-63957421762D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7EF7CBE-3AA8-1D99-4AE1-780091DBE0D7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fr-FR" sz="4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4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917566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A62E-C3C1-0B24-B1B4-EB6FC295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800C-007F-A80B-1399-58B24A1D9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8997C59-A116-3770-71E1-A4CE68EB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49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3A259F-B373-EAFF-C931-C4F73BE4692D}"/>
              </a:ext>
            </a:extLst>
          </p:cNvPr>
          <p:cNvSpPr txBox="1"/>
          <p:nvPr/>
        </p:nvSpPr>
        <p:spPr>
          <a:xfrm>
            <a:off x="612160" y="904483"/>
            <a:ext cx="95277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BLOCAGE Contrôleur : </a:t>
            </a:r>
            <a:r>
              <a:rPr lang="fr-FR" sz="3600" b="1" dirty="0"/>
              <a:t>Routes sécurisées</a:t>
            </a:r>
            <a:r>
              <a:rPr lang="fr-FR" sz="3600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76B5F5E-A3D7-91CB-1440-C263FC34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2" y="1520036"/>
            <a:ext cx="4387434" cy="23502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3C69BA-3196-56BE-27DF-585766FE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177" y="2243282"/>
            <a:ext cx="9024580" cy="4493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95E8B4-5E2E-F47A-D378-D6BF05AF8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615" y="873557"/>
            <a:ext cx="7694683" cy="5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22BD0-3B10-1F95-86DF-A8576734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24905-0CDF-2BD8-691E-0BBBB323D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412" y="252000"/>
            <a:ext cx="9295366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CCO :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EQUIPE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2E888B-85F0-F7CD-5437-6260164A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515F451-5BF8-CC11-5871-689492F5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74" y="1152635"/>
            <a:ext cx="3494540" cy="16301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6905928-4754-1B8E-E14F-BAA222DC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016" y="1147503"/>
            <a:ext cx="3625762" cy="15351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F69F965-5B83-6C39-3D49-09C59B51A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12" y="3295407"/>
            <a:ext cx="3067050" cy="14763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2FB2ECE-31F4-A113-6EAD-EEACB6122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548" y="5205825"/>
            <a:ext cx="3505200" cy="140017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57655A-E285-ACD0-69FF-16DF2BF52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465" y="3273934"/>
            <a:ext cx="3076575" cy="14192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1289ED8-5C49-2F6A-96AF-7371D4262A29}"/>
              </a:ext>
            </a:extLst>
          </p:cNvPr>
          <p:cNvSpPr txBox="1"/>
          <p:nvPr/>
        </p:nvSpPr>
        <p:spPr>
          <a:xfrm>
            <a:off x="549412" y="2653003"/>
            <a:ext cx="465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- Cloud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B01AF7-B3EE-9682-E410-5723715C2A6C}"/>
              </a:ext>
            </a:extLst>
          </p:cNvPr>
          <p:cNvSpPr txBox="1"/>
          <p:nvPr/>
        </p:nvSpPr>
        <p:spPr>
          <a:xfrm>
            <a:off x="7007016" y="2617001"/>
            <a:ext cx="341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Développement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07D480-8AB6-8612-E6A2-60107394E86A}"/>
              </a:ext>
            </a:extLst>
          </p:cNvPr>
          <p:cNvSpPr txBox="1"/>
          <p:nvPr/>
        </p:nvSpPr>
        <p:spPr>
          <a:xfrm>
            <a:off x="3931548" y="463811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Administratif</a:t>
            </a:r>
          </a:p>
        </p:txBody>
      </p:sp>
    </p:spTree>
    <p:extLst>
      <p:ext uri="{BB962C8B-B14F-4D97-AF65-F5344CB8AC3E}">
        <p14:creationId xmlns:p14="http://schemas.microsoft.com/office/powerpoint/2010/main" val="32742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9E557-A624-8070-FE61-53A17D76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30473-D2A3-0005-9E82-C7BA0202A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EB848C-378E-58F6-C51F-391FB957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50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09269D-F3FF-CB9A-D962-5B6E09F363D8}"/>
              </a:ext>
            </a:extLst>
          </p:cNvPr>
          <p:cNvSpPr txBox="1"/>
          <p:nvPr/>
        </p:nvSpPr>
        <p:spPr>
          <a:xfrm>
            <a:off x="612159" y="904483"/>
            <a:ext cx="1092501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0" b="1" dirty="0"/>
              <a:t>BLOCAGE Contrôleur : </a:t>
            </a:r>
            <a:r>
              <a:rPr lang="fr-FR" sz="3200" b="1" dirty="0"/>
              <a:t>Par rapport à la société en cours 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3439EC-E631-B7AE-4A44-EE0EA0C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73924"/>
            <a:ext cx="10925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D4496-56B1-CC1B-EFBF-AB4A5866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70125-132A-43F3-6EB2-3C634B366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055" y="252000"/>
            <a:ext cx="7903924" cy="769441"/>
          </a:xfrm>
          <a:solidFill>
            <a:schemeClr val="bg1">
              <a:alpha val="70000"/>
            </a:schemeClr>
          </a:solidFill>
        </p:spPr>
        <p:txBody>
          <a:bodyPr lIns="0" tIns="0" rIns="0" bIns="0"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98D35F-E35E-6BEA-D0CA-2F9ECADA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51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89DBB2-F5A6-6318-D214-9C79299DBAD1}"/>
              </a:ext>
            </a:extLst>
          </p:cNvPr>
          <p:cNvSpPr txBox="1"/>
          <p:nvPr/>
        </p:nvSpPr>
        <p:spPr>
          <a:xfrm>
            <a:off x="612160" y="904483"/>
            <a:ext cx="95277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fr-FR" sz="4000" b="1" dirty="0"/>
              <a:t>BLOCAGE Contrôleur : </a:t>
            </a:r>
            <a:r>
              <a:rPr lang="fr-FR" sz="3200" b="1" dirty="0"/>
              <a:t>ou plus simplement 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E8DBB2F-1175-3D0A-9A66-F3604686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42" y="1445075"/>
            <a:ext cx="10969183" cy="51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91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A72F8-29D7-ABA9-B920-2FBA3DCE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6C5B8-744A-F374-EDC2-98F36D2D7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739" y="252000"/>
            <a:ext cx="5662671" cy="769441"/>
          </a:xfrm>
          <a:solidFill>
            <a:schemeClr val="bg1">
              <a:alpha val="70000"/>
            </a:schemeClr>
          </a:solidFill>
        </p:spPr>
        <p:txBody>
          <a:bodyPr lIns="0" tIns="0" rIns="0" bIns="0"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0788DC-EC71-A849-ADDA-060AA42E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52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63F070-A588-94ED-03C7-06B1398989CE}"/>
              </a:ext>
            </a:extLst>
          </p:cNvPr>
          <p:cNvSpPr txBox="1"/>
          <p:nvPr/>
        </p:nvSpPr>
        <p:spPr>
          <a:xfrm>
            <a:off x="612160" y="904483"/>
            <a:ext cx="109445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fr-FR" sz="4000" b="1" dirty="0"/>
              <a:t>Affichage : </a:t>
            </a:r>
            <a:r>
              <a:rPr lang="fr-FR" sz="3200" b="1" dirty="0"/>
              <a:t>d’éléments conditionnés par le rôle  </a:t>
            </a:r>
          </a:p>
        </p:txBody>
      </p:sp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8A0FBF5-AE5C-7BFA-92AF-CB623ED7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3" y="1579700"/>
            <a:ext cx="8012425" cy="2425569"/>
          </a:xfrm>
          <a:prstGeom prst="rect">
            <a:avLst/>
          </a:prstGeom>
        </p:spPr>
      </p:pic>
      <p:pic>
        <p:nvPicPr>
          <p:cNvPr id="6" name="Image 5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B48D675A-7A32-7CB3-EE48-5BEFFB4D0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23" y="1579700"/>
            <a:ext cx="7213867" cy="24255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30875E-AC97-659C-F798-A8BD8866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74" y="4211758"/>
            <a:ext cx="8532334" cy="2133084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D5869465-3645-A536-38B3-4210778F0B26}"/>
              </a:ext>
            </a:extLst>
          </p:cNvPr>
          <p:cNvSpPr/>
          <p:nvPr/>
        </p:nvSpPr>
        <p:spPr>
          <a:xfrm>
            <a:off x="9181359" y="5812466"/>
            <a:ext cx="288000" cy="180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1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DD18-E6F4-8586-5127-30132AF6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1E7E6A-F5D7-002A-B1FC-539661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53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E3E155-FB85-92F2-7CDD-5294822A81AC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8D067B-0758-960E-3F39-F2A8C3D41BDA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fr-FR" sz="4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4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48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408855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10148-1979-7D12-9789-16972721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D08ECC-F01E-0679-88BD-9872FEB2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54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275FF4-1FA4-3EB4-921D-8A20DACC40B3}"/>
              </a:ext>
            </a:extLst>
          </p:cNvPr>
          <p:cNvSpPr txBox="1"/>
          <p:nvPr/>
        </p:nvSpPr>
        <p:spPr>
          <a:xfrm>
            <a:off x="4590802" y="2104169"/>
            <a:ext cx="2459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Merci !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55460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CA7E-56FD-ACB3-1F29-923B93948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CF268-42B5-E43A-843B-033B58568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420" y="252000"/>
            <a:ext cx="8991600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CCO : Infrastructure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F94965-82F4-AEB7-ADB3-863D371D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36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6</a:t>
            </a:fld>
            <a:endParaRPr lang="fr-F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09F1D7-D9D4-E667-0E15-3A21EBF3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20" y="1005362"/>
            <a:ext cx="8991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F509-92D3-0052-710F-15CC0FF86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D683F-DE5D-78BF-ED0B-62C9301C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170" y="252000"/>
            <a:ext cx="8342334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CCO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Cloud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9D26CD-5801-7338-1911-4980BF34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7</a:t>
            </a:fld>
            <a:endParaRPr lang="fr-F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CC85B6-A97A-D31D-7417-8ADBDF71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447143"/>
            <a:ext cx="9944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ACD18-977E-0701-A2E4-3CFB0B06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D19C32-1A1E-1C10-41D8-E0BE450FA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060" y="252000"/>
            <a:ext cx="8404965" cy="769441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CCO :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Développement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DCE027C-6F4B-FE2F-472E-7BBB3398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64215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8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DC0535-2D55-ADD8-F910-91B6D1C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60" y="2192157"/>
            <a:ext cx="10712643" cy="36521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FF999C-C6A1-E68A-0A97-C0BFF5191D90}"/>
              </a:ext>
            </a:extLst>
          </p:cNvPr>
          <p:cNvSpPr txBox="1"/>
          <p:nvPr/>
        </p:nvSpPr>
        <p:spPr>
          <a:xfrm>
            <a:off x="694061" y="1267295"/>
            <a:ext cx="1071264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Outils de gestion informatique   </a:t>
            </a:r>
            <a:r>
              <a:rPr lang="fr-FR" sz="2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fr-FR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FR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ERP WEB</a:t>
            </a:r>
          </a:p>
        </p:txBody>
      </p:sp>
    </p:spTree>
    <p:extLst>
      <p:ext uri="{BB962C8B-B14F-4D97-AF65-F5344CB8AC3E}">
        <p14:creationId xmlns:p14="http://schemas.microsoft.com/office/powerpoint/2010/main" val="24748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94F4F-E9F2-D837-D656-FF6BC529B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A37E77-7686-00E5-C970-EE9C525F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6372000"/>
            <a:ext cx="713362" cy="365125"/>
          </a:xfrm>
          <a:noFill/>
        </p:spPr>
        <p:txBody>
          <a:bodyPr/>
          <a:lstStyle/>
          <a:p>
            <a:pPr algn="l"/>
            <a:fld id="{57646EF8-F6B8-4C94-83A5-71B11C27A7B4}" type="slidenum">
              <a:rPr lang="fr-FR" sz="3200" smtClean="0"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9</a:t>
            </a:fld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CBE71A-DB62-0394-A467-2F99008B73F1}"/>
              </a:ext>
            </a:extLst>
          </p:cNvPr>
          <p:cNvSpPr txBox="1"/>
          <p:nvPr/>
        </p:nvSpPr>
        <p:spPr>
          <a:xfrm>
            <a:off x="2088000" y="1548000"/>
            <a:ext cx="4973703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Société CCO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Sécurité</a:t>
            </a:r>
          </a:p>
          <a:p>
            <a:pPr marL="857250" indent="-857250">
              <a:buFont typeface="+mj-lt"/>
              <a:buAutoNum type="romanUcPeriod"/>
            </a:pPr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A0A884-7894-8BA3-A425-924C95B53D18}"/>
              </a:ext>
            </a:extLst>
          </p:cNvPr>
          <p:cNvSpPr txBox="1"/>
          <p:nvPr/>
        </p:nvSpPr>
        <p:spPr>
          <a:xfrm>
            <a:off x="8464989" y="1548000"/>
            <a:ext cx="1421395" cy="37856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fr-FR" sz="4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9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</a:p>
          <a:p>
            <a:r>
              <a:rPr lang="fr-FR" sz="4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459883204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3223</TotalTime>
  <Words>2628</Words>
  <Application>Microsoft Office PowerPoint</Application>
  <PresentationFormat>Grand écran</PresentationFormat>
  <Paragraphs>584</Paragraphs>
  <Slides>54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Aptos</vt:lpstr>
      <vt:lpstr>Aptos Black</vt:lpstr>
      <vt:lpstr>Arial</vt:lpstr>
      <vt:lpstr>berkeleyMono</vt:lpstr>
      <vt:lpstr>Calibri</vt:lpstr>
      <vt:lpstr>Courier New</vt:lpstr>
      <vt:lpstr>fkGroteskNeue</vt:lpstr>
      <vt:lpstr>Symbol</vt:lpstr>
      <vt:lpstr>Wingdings</vt:lpstr>
      <vt:lpstr>Ronds dans l’eau</vt:lpstr>
      <vt:lpstr>Registro</vt:lpstr>
      <vt:lpstr>Présentation PowerPoint</vt:lpstr>
      <vt:lpstr>SOMMAIRE</vt:lpstr>
      <vt:lpstr>CCO – Cédric Couderc</vt:lpstr>
      <vt:lpstr>CCO : EQUIPE</vt:lpstr>
      <vt:lpstr>CCO : Infrastructure</vt:lpstr>
      <vt:lpstr>CCO : Cloud</vt:lpstr>
      <vt:lpstr>CCO : Développement</vt:lpstr>
      <vt:lpstr>Présentation PowerPoint</vt:lpstr>
      <vt:lpstr>PROJET  : Env. Technique</vt:lpstr>
      <vt:lpstr>PROJET  : Structure</vt:lpstr>
      <vt:lpstr>LE PROJET : Besoin                                      </vt:lpstr>
      <vt:lpstr>LE PROJET : Besoin                                      </vt:lpstr>
      <vt:lpstr>Présentation PowerPoint</vt:lpstr>
      <vt:lpstr>BACK-END : Les rôles</vt:lpstr>
      <vt:lpstr>ANALYSE : Cas d’utilisation</vt:lpstr>
      <vt:lpstr>ANALYSE :  Cas d’utilisation</vt:lpstr>
      <vt:lpstr>ANALYSE :  Cas d’utilisation</vt:lpstr>
      <vt:lpstr>ANALYSE : MCD</vt:lpstr>
      <vt:lpstr>ANALYSE : MCD</vt:lpstr>
      <vt:lpstr>ANALYSE : MCD</vt:lpstr>
      <vt:lpstr>ANALYSE : MCD</vt:lpstr>
      <vt:lpstr>ANALYSE :  BdD Workbench</vt:lpstr>
      <vt:lpstr>ANALYSE : WIREFRAME</vt:lpstr>
      <vt:lpstr>FRONT-END : WIREFRAME</vt:lpstr>
      <vt:lpstr>ANALYSE : Maquettes</vt:lpstr>
      <vt:lpstr>API REST</vt:lpstr>
      <vt:lpstr>BACK-END : Composants métier</vt:lpstr>
      <vt:lpstr>BACK-END : Composants métier</vt:lpstr>
      <vt:lpstr>BACK-END : Composants métier</vt:lpstr>
      <vt:lpstr>BACK-END : Composants métier</vt:lpstr>
      <vt:lpstr>BACK-END : Composants métier</vt:lpstr>
      <vt:lpstr>BACK-END : Tests unitaires</vt:lpstr>
      <vt:lpstr>BACK-END : Tests unitaires</vt:lpstr>
      <vt:lpstr>Présentation PowerPoint</vt:lpstr>
      <vt:lpstr>FRONT-END : Registro</vt:lpstr>
      <vt:lpstr>FRONT-END : Registro</vt:lpstr>
      <vt:lpstr>FRONT-END : Registro</vt:lpstr>
      <vt:lpstr>FRONT-END : Registro</vt:lpstr>
      <vt:lpstr>FRONT-END : Registro</vt:lpstr>
      <vt:lpstr>FRONT-END : Registro</vt:lpstr>
      <vt:lpstr>FRONT-END : Fixtures</vt:lpstr>
      <vt:lpstr>FRONT-END : TESTS Fonctionnels</vt:lpstr>
      <vt:lpstr>FRONT-END : Code</vt:lpstr>
      <vt:lpstr>FRONT-END : Code</vt:lpstr>
      <vt:lpstr>FRONT-END : Code</vt:lpstr>
      <vt:lpstr>FRONT-END : Code</vt:lpstr>
      <vt:lpstr>Présentation PowerPoint</vt:lpstr>
      <vt:lpstr>Sécurité</vt:lpstr>
      <vt:lpstr>Sécurité</vt:lpstr>
      <vt:lpstr>Sécurité</vt:lpstr>
      <vt:lpstr>Sécurité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Nadine</dc:creator>
  <cp:lastModifiedBy>Nadine</cp:lastModifiedBy>
  <cp:revision>179</cp:revision>
  <dcterms:created xsi:type="dcterms:W3CDTF">2025-03-24T07:41:13Z</dcterms:created>
  <dcterms:modified xsi:type="dcterms:W3CDTF">2025-04-04T09:28:29Z</dcterms:modified>
</cp:coreProperties>
</file>